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</p:sldMasterIdLst>
  <p:sldIdLst>
    <p:sldId id="256" r:id="rId2"/>
    <p:sldId id="287" r:id="rId3"/>
    <p:sldId id="257" r:id="rId4"/>
    <p:sldId id="288" r:id="rId5"/>
    <p:sldId id="290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60" r:id="rId14"/>
    <p:sldId id="266" r:id="rId15"/>
    <p:sldId id="267" r:id="rId16"/>
    <p:sldId id="292" r:id="rId17"/>
    <p:sldId id="293" r:id="rId18"/>
    <p:sldId id="294" r:id="rId19"/>
    <p:sldId id="270" r:id="rId20"/>
    <p:sldId id="271" r:id="rId21"/>
    <p:sldId id="291" r:id="rId22"/>
    <p:sldId id="272" r:id="rId23"/>
    <p:sldId id="274" r:id="rId24"/>
    <p:sldId id="275" r:id="rId25"/>
    <p:sldId id="289" r:id="rId26"/>
    <p:sldId id="285" r:id="rId27"/>
    <p:sldId id="277" r:id="rId28"/>
    <p:sldId id="295" r:id="rId29"/>
  </p:sldIdLst>
  <p:sldSz cx="9144000" cy="6858000" type="screen4x3"/>
  <p:notesSz cx="9144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-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89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406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1313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696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4582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6540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4099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858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BE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559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35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553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21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374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073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72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11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70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399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648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2leczyca.edu.pl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5977"/>
            <a:ext cx="8536877" cy="5543551"/>
            <a:chOff x="195262" y="234949"/>
            <a:chExt cx="8536877" cy="5543551"/>
          </a:xfrm>
        </p:grpSpPr>
        <p:sp>
          <p:nvSpPr>
            <p:cNvPr id="4" name="object 4"/>
            <p:cNvSpPr/>
            <p:nvPr/>
          </p:nvSpPr>
          <p:spPr>
            <a:xfrm>
              <a:off x="280987" y="281050"/>
              <a:ext cx="3572510" cy="1614805"/>
            </a:xfrm>
            <a:custGeom>
              <a:avLst/>
              <a:gdLst/>
              <a:ahLst/>
              <a:cxnLst/>
              <a:rect l="l" t="t" r="r" b="b"/>
              <a:pathLst>
                <a:path w="3572510" h="1614805">
                  <a:moveTo>
                    <a:pt x="3562030" y="1532509"/>
                  </a:moveTo>
                  <a:lnTo>
                    <a:pt x="3099498" y="1532509"/>
                  </a:lnTo>
                  <a:lnTo>
                    <a:pt x="3531425" y="1614424"/>
                  </a:lnTo>
                  <a:lnTo>
                    <a:pt x="3571938" y="1540383"/>
                  </a:lnTo>
                  <a:lnTo>
                    <a:pt x="3562030" y="1532509"/>
                  </a:lnTo>
                  <a:close/>
                </a:path>
                <a:path w="3572510" h="1614805">
                  <a:moveTo>
                    <a:pt x="319405" y="0"/>
                  </a:moveTo>
                  <a:lnTo>
                    <a:pt x="103466" y="77977"/>
                  </a:lnTo>
                  <a:lnTo>
                    <a:pt x="0" y="323596"/>
                  </a:lnTo>
                  <a:lnTo>
                    <a:pt x="125958" y="604393"/>
                  </a:lnTo>
                  <a:lnTo>
                    <a:pt x="2564193" y="1594865"/>
                  </a:lnTo>
                  <a:lnTo>
                    <a:pt x="3099498" y="1532509"/>
                  </a:lnTo>
                  <a:lnTo>
                    <a:pt x="3562030" y="1532509"/>
                  </a:lnTo>
                  <a:lnTo>
                    <a:pt x="3193986" y="1240027"/>
                  </a:lnTo>
                  <a:lnTo>
                    <a:pt x="2501201" y="818896"/>
                  </a:lnTo>
                  <a:lnTo>
                    <a:pt x="319405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3525" y="414400"/>
              <a:ext cx="3562350" cy="1598930"/>
            </a:xfrm>
            <a:custGeom>
              <a:avLst/>
              <a:gdLst/>
              <a:ahLst/>
              <a:cxnLst/>
              <a:rect l="l" t="t" r="r" b="b"/>
              <a:pathLst>
                <a:path w="3562350" h="1598930">
                  <a:moveTo>
                    <a:pt x="3550927" y="1532382"/>
                  </a:moveTo>
                  <a:lnTo>
                    <a:pt x="3032252" y="1532382"/>
                  </a:lnTo>
                  <a:lnTo>
                    <a:pt x="3515233" y="1598549"/>
                  </a:lnTo>
                  <a:lnTo>
                    <a:pt x="3562350" y="1542034"/>
                  </a:lnTo>
                  <a:lnTo>
                    <a:pt x="3550927" y="1532382"/>
                  </a:lnTo>
                  <a:close/>
                </a:path>
                <a:path w="3562350" h="1598930">
                  <a:moveTo>
                    <a:pt x="307720" y="0"/>
                  </a:moveTo>
                  <a:lnTo>
                    <a:pt x="103327" y="62229"/>
                  </a:lnTo>
                  <a:lnTo>
                    <a:pt x="0" y="291973"/>
                  </a:lnTo>
                  <a:lnTo>
                    <a:pt x="94335" y="580136"/>
                  </a:lnTo>
                  <a:lnTo>
                    <a:pt x="2571750" y="1579118"/>
                  </a:lnTo>
                  <a:lnTo>
                    <a:pt x="3032252" y="1532382"/>
                  </a:lnTo>
                  <a:lnTo>
                    <a:pt x="3550927" y="1532382"/>
                  </a:lnTo>
                  <a:lnTo>
                    <a:pt x="3207512" y="1242187"/>
                  </a:lnTo>
                  <a:lnTo>
                    <a:pt x="2989579" y="1010538"/>
                  </a:lnTo>
                  <a:lnTo>
                    <a:pt x="30772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2475" y="546100"/>
              <a:ext cx="2362200" cy="1459230"/>
            </a:xfrm>
            <a:custGeom>
              <a:avLst/>
              <a:gdLst/>
              <a:ahLst/>
              <a:cxnLst/>
              <a:rect l="l" t="t" r="r" b="b"/>
              <a:pathLst>
                <a:path w="2362200" h="1459230">
                  <a:moveTo>
                    <a:pt x="175640" y="0"/>
                  </a:moveTo>
                  <a:lnTo>
                    <a:pt x="0" y="248030"/>
                  </a:lnTo>
                  <a:lnTo>
                    <a:pt x="0" y="634746"/>
                  </a:lnTo>
                  <a:lnTo>
                    <a:pt x="2076195" y="1458976"/>
                  </a:lnTo>
                  <a:lnTo>
                    <a:pt x="2114550" y="1042924"/>
                  </a:lnTo>
                  <a:lnTo>
                    <a:pt x="2362200" y="824229"/>
                  </a:lnTo>
                  <a:lnTo>
                    <a:pt x="17564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5262" y="234949"/>
              <a:ext cx="3788410" cy="1716405"/>
            </a:xfrm>
            <a:custGeom>
              <a:avLst/>
              <a:gdLst/>
              <a:ahLst/>
              <a:cxnLst/>
              <a:rect l="l" t="t" r="r" b="b"/>
              <a:pathLst>
                <a:path w="3788410" h="1716405">
                  <a:moveTo>
                    <a:pt x="2244788" y="1053211"/>
                  </a:moveTo>
                  <a:lnTo>
                    <a:pt x="2031555" y="850265"/>
                  </a:lnTo>
                  <a:lnTo>
                    <a:pt x="1529143" y="649097"/>
                  </a:lnTo>
                  <a:lnTo>
                    <a:pt x="1147762" y="615950"/>
                  </a:lnTo>
                  <a:lnTo>
                    <a:pt x="1179131" y="682371"/>
                  </a:lnTo>
                  <a:lnTo>
                    <a:pt x="1506664" y="744855"/>
                  </a:lnTo>
                  <a:lnTo>
                    <a:pt x="1874583" y="883412"/>
                  </a:lnTo>
                  <a:lnTo>
                    <a:pt x="2134806" y="1090295"/>
                  </a:lnTo>
                  <a:lnTo>
                    <a:pt x="1879028" y="1064895"/>
                  </a:lnTo>
                  <a:lnTo>
                    <a:pt x="1459547" y="900938"/>
                  </a:lnTo>
                  <a:lnTo>
                    <a:pt x="1259903" y="772160"/>
                  </a:lnTo>
                  <a:lnTo>
                    <a:pt x="1387792" y="934212"/>
                  </a:lnTo>
                  <a:lnTo>
                    <a:pt x="1757997" y="1143000"/>
                  </a:lnTo>
                  <a:lnTo>
                    <a:pt x="2193099" y="1193800"/>
                  </a:lnTo>
                  <a:lnTo>
                    <a:pt x="2231148" y="1090295"/>
                  </a:lnTo>
                  <a:lnTo>
                    <a:pt x="2244788" y="1053211"/>
                  </a:lnTo>
                  <a:close/>
                </a:path>
                <a:path w="3788410" h="1716405">
                  <a:moveTo>
                    <a:pt x="3787838" y="1575689"/>
                  </a:moveTo>
                  <a:lnTo>
                    <a:pt x="3549332" y="1412125"/>
                  </a:lnTo>
                  <a:lnTo>
                    <a:pt x="3549332" y="1579626"/>
                  </a:lnTo>
                  <a:lnTo>
                    <a:pt x="3178238" y="1534668"/>
                  </a:lnTo>
                  <a:lnTo>
                    <a:pt x="3176549" y="1534883"/>
                  </a:lnTo>
                  <a:lnTo>
                    <a:pt x="3218751" y="1412748"/>
                  </a:lnTo>
                  <a:lnTo>
                    <a:pt x="3286772" y="1340548"/>
                  </a:lnTo>
                  <a:lnTo>
                    <a:pt x="3549332" y="1579626"/>
                  </a:lnTo>
                  <a:lnTo>
                    <a:pt x="3549332" y="1412125"/>
                  </a:lnTo>
                  <a:lnTo>
                    <a:pt x="3378390" y="1294892"/>
                  </a:lnTo>
                  <a:lnTo>
                    <a:pt x="3212020" y="998474"/>
                  </a:lnTo>
                  <a:lnTo>
                    <a:pt x="3079292" y="1027684"/>
                  </a:lnTo>
                  <a:lnTo>
                    <a:pt x="3217278" y="1261999"/>
                  </a:lnTo>
                  <a:lnTo>
                    <a:pt x="3077400" y="1377442"/>
                  </a:lnTo>
                  <a:lnTo>
                    <a:pt x="3001149" y="1556067"/>
                  </a:lnTo>
                  <a:lnTo>
                    <a:pt x="2741866" y="1587373"/>
                  </a:lnTo>
                  <a:lnTo>
                    <a:pt x="2753220" y="1542542"/>
                  </a:lnTo>
                  <a:lnTo>
                    <a:pt x="2822892" y="1267587"/>
                  </a:lnTo>
                  <a:lnTo>
                    <a:pt x="3009582" y="1049147"/>
                  </a:lnTo>
                  <a:lnTo>
                    <a:pt x="2791396" y="1076452"/>
                  </a:lnTo>
                  <a:lnTo>
                    <a:pt x="2620454" y="1283208"/>
                  </a:lnTo>
                  <a:lnTo>
                    <a:pt x="2561907" y="1542542"/>
                  </a:lnTo>
                  <a:lnTo>
                    <a:pt x="661111" y="774433"/>
                  </a:lnTo>
                  <a:lnTo>
                    <a:pt x="625182" y="462661"/>
                  </a:lnTo>
                  <a:lnTo>
                    <a:pt x="780478" y="244284"/>
                  </a:lnTo>
                  <a:lnTo>
                    <a:pt x="2739199" y="990600"/>
                  </a:lnTo>
                  <a:lnTo>
                    <a:pt x="2995612" y="971042"/>
                  </a:lnTo>
                  <a:lnTo>
                    <a:pt x="673074" y="66167"/>
                  </a:lnTo>
                  <a:lnTo>
                    <a:pt x="673074" y="203352"/>
                  </a:lnTo>
                  <a:lnTo>
                    <a:pt x="496824" y="369443"/>
                  </a:lnTo>
                  <a:lnTo>
                    <a:pt x="454025" y="610362"/>
                  </a:lnTo>
                  <a:lnTo>
                    <a:pt x="498881" y="708875"/>
                  </a:lnTo>
                  <a:lnTo>
                    <a:pt x="240665" y="604520"/>
                  </a:lnTo>
                  <a:lnTo>
                    <a:pt x="179946" y="419227"/>
                  </a:lnTo>
                  <a:lnTo>
                    <a:pt x="231673" y="185293"/>
                  </a:lnTo>
                  <a:lnTo>
                    <a:pt x="367715" y="86995"/>
                  </a:lnTo>
                  <a:lnTo>
                    <a:pt x="673074" y="203352"/>
                  </a:lnTo>
                  <a:lnTo>
                    <a:pt x="673074" y="66167"/>
                  </a:lnTo>
                  <a:lnTo>
                    <a:pt x="544004" y="15875"/>
                  </a:lnTo>
                  <a:lnTo>
                    <a:pt x="428866" y="42799"/>
                  </a:lnTo>
                  <a:lnTo>
                    <a:pt x="488086" y="0"/>
                  </a:lnTo>
                  <a:lnTo>
                    <a:pt x="350888" y="0"/>
                  </a:lnTo>
                  <a:lnTo>
                    <a:pt x="141706" y="101346"/>
                  </a:lnTo>
                  <a:lnTo>
                    <a:pt x="0" y="405638"/>
                  </a:lnTo>
                  <a:lnTo>
                    <a:pt x="150698" y="698119"/>
                  </a:lnTo>
                  <a:lnTo>
                    <a:pt x="2658668" y="1690751"/>
                  </a:lnTo>
                  <a:lnTo>
                    <a:pt x="3198431" y="1628394"/>
                  </a:lnTo>
                  <a:lnTo>
                    <a:pt x="3634803" y="1716151"/>
                  </a:lnTo>
                  <a:lnTo>
                    <a:pt x="3730409" y="1628394"/>
                  </a:lnTo>
                  <a:lnTo>
                    <a:pt x="3775100" y="1587373"/>
                  </a:lnTo>
                  <a:lnTo>
                    <a:pt x="3783546" y="1579626"/>
                  </a:lnTo>
                  <a:lnTo>
                    <a:pt x="3787838" y="15756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36407" y="4530978"/>
              <a:ext cx="883919" cy="674370"/>
            </a:xfrm>
            <a:custGeom>
              <a:avLst/>
              <a:gdLst/>
              <a:ahLst/>
              <a:cxnLst/>
              <a:rect l="l" t="t" r="r" b="b"/>
              <a:pathLst>
                <a:path w="883920" h="674370">
                  <a:moveTo>
                    <a:pt x="751459" y="0"/>
                  </a:moveTo>
                  <a:lnTo>
                    <a:pt x="148082" y="426720"/>
                  </a:lnTo>
                  <a:lnTo>
                    <a:pt x="84074" y="563118"/>
                  </a:lnTo>
                  <a:lnTo>
                    <a:pt x="0" y="653034"/>
                  </a:lnTo>
                  <a:lnTo>
                    <a:pt x="141477" y="630174"/>
                  </a:lnTo>
                  <a:lnTo>
                    <a:pt x="347091" y="530225"/>
                  </a:lnTo>
                  <a:lnTo>
                    <a:pt x="870458" y="138049"/>
                  </a:lnTo>
                  <a:lnTo>
                    <a:pt x="883412" y="75057"/>
                  </a:lnTo>
                  <a:lnTo>
                    <a:pt x="838708" y="12954"/>
                  </a:lnTo>
                  <a:lnTo>
                    <a:pt x="751459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13293" y="4504182"/>
              <a:ext cx="880744" cy="675005"/>
            </a:xfrm>
            <a:custGeom>
              <a:avLst/>
              <a:gdLst/>
              <a:ahLst/>
              <a:cxnLst/>
              <a:rect l="l" t="t" r="r" b="b"/>
              <a:pathLst>
                <a:path w="880745" h="675004">
                  <a:moveTo>
                    <a:pt x="755269" y="0"/>
                  </a:moveTo>
                  <a:lnTo>
                    <a:pt x="144525" y="434594"/>
                  </a:lnTo>
                  <a:lnTo>
                    <a:pt x="87756" y="550799"/>
                  </a:lnTo>
                  <a:lnTo>
                    <a:pt x="0" y="655066"/>
                  </a:lnTo>
                  <a:lnTo>
                    <a:pt x="6857" y="674878"/>
                  </a:lnTo>
                  <a:lnTo>
                    <a:pt x="132587" y="636651"/>
                  </a:lnTo>
                  <a:lnTo>
                    <a:pt x="221487" y="620395"/>
                  </a:lnTo>
                  <a:lnTo>
                    <a:pt x="865377" y="139192"/>
                  </a:lnTo>
                  <a:lnTo>
                    <a:pt x="880490" y="81153"/>
                  </a:lnTo>
                  <a:lnTo>
                    <a:pt x="839724" y="21717"/>
                  </a:lnTo>
                  <a:lnTo>
                    <a:pt x="755269" y="0"/>
                  </a:lnTo>
                  <a:close/>
                </a:path>
              </a:pathLst>
            </a:custGeom>
            <a:solidFill>
              <a:srgbClr val="6F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56677" y="4567554"/>
              <a:ext cx="638810" cy="531495"/>
            </a:xfrm>
            <a:custGeom>
              <a:avLst/>
              <a:gdLst/>
              <a:ahLst/>
              <a:cxnLst/>
              <a:rect l="l" t="t" r="r" b="b"/>
              <a:pathLst>
                <a:path w="638809" h="531495">
                  <a:moveTo>
                    <a:pt x="509143" y="0"/>
                  </a:moveTo>
                  <a:lnTo>
                    <a:pt x="0" y="366268"/>
                  </a:lnTo>
                  <a:lnTo>
                    <a:pt x="96012" y="438912"/>
                  </a:lnTo>
                  <a:lnTo>
                    <a:pt x="112902" y="531114"/>
                  </a:lnTo>
                  <a:lnTo>
                    <a:pt x="638428" y="138684"/>
                  </a:lnTo>
                  <a:lnTo>
                    <a:pt x="603757" y="59182"/>
                  </a:lnTo>
                  <a:lnTo>
                    <a:pt x="509143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27213" y="5047107"/>
              <a:ext cx="65912" cy="1228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20279" y="4509388"/>
              <a:ext cx="911860" cy="728345"/>
            </a:xfrm>
            <a:custGeom>
              <a:avLst/>
              <a:gdLst/>
              <a:ahLst/>
              <a:cxnLst/>
              <a:rect l="l" t="t" r="r" b="b"/>
              <a:pathLst>
                <a:path w="911859" h="728345">
                  <a:moveTo>
                    <a:pt x="911479" y="88900"/>
                  </a:moveTo>
                  <a:lnTo>
                    <a:pt x="875995" y="35560"/>
                  </a:lnTo>
                  <a:lnTo>
                    <a:pt x="858266" y="8890"/>
                  </a:lnTo>
                  <a:lnTo>
                    <a:pt x="764540" y="0"/>
                  </a:lnTo>
                  <a:lnTo>
                    <a:pt x="150749" y="443103"/>
                  </a:lnTo>
                  <a:lnTo>
                    <a:pt x="86106" y="580644"/>
                  </a:lnTo>
                  <a:lnTo>
                    <a:pt x="0" y="670687"/>
                  </a:lnTo>
                  <a:lnTo>
                    <a:pt x="11557" y="728345"/>
                  </a:lnTo>
                  <a:lnTo>
                    <a:pt x="140716" y="674116"/>
                  </a:lnTo>
                  <a:lnTo>
                    <a:pt x="237744" y="679831"/>
                  </a:lnTo>
                  <a:lnTo>
                    <a:pt x="239725" y="674116"/>
                  </a:lnTo>
                  <a:lnTo>
                    <a:pt x="240741" y="671195"/>
                  </a:lnTo>
                  <a:lnTo>
                    <a:pt x="250190" y="644017"/>
                  </a:lnTo>
                  <a:lnTo>
                    <a:pt x="161798" y="640588"/>
                  </a:lnTo>
                  <a:lnTo>
                    <a:pt x="45974" y="671195"/>
                  </a:lnTo>
                  <a:lnTo>
                    <a:pt x="111887" y="590169"/>
                  </a:lnTo>
                  <a:lnTo>
                    <a:pt x="163703" y="478663"/>
                  </a:lnTo>
                  <a:lnTo>
                    <a:pt x="229743" y="546608"/>
                  </a:lnTo>
                  <a:lnTo>
                    <a:pt x="255397" y="624205"/>
                  </a:lnTo>
                  <a:lnTo>
                    <a:pt x="281051" y="568325"/>
                  </a:lnTo>
                  <a:lnTo>
                    <a:pt x="255905" y="496189"/>
                  </a:lnTo>
                  <a:lnTo>
                    <a:pt x="237959" y="478663"/>
                  </a:lnTo>
                  <a:lnTo>
                    <a:pt x="201295" y="442849"/>
                  </a:lnTo>
                  <a:lnTo>
                    <a:pt x="774065" y="35560"/>
                  </a:lnTo>
                  <a:lnTo>
                    <a:pt x="828294" y="49403"/>
                  </a:lnTo>
                  <a:lnTo>
                    <a:pt x="877697" y="97409"/>
                  </a:lnTo>
                  <a:lnTo>
                    <a:pt x="881646" y="146037"/>
                  </a:lnTo>
                  <a:lnTo>
                    <a:pt x="311277" y="570865"/>
                  </a:lnTo>
                  <a:lnTo>
                    <a:pt x="278003" y="634619"/>
                  </a:lnTo>
                  <a:lnTo>
                    <a:pt x="874014" y="197739"/>
                  </a:lnTo>
                  <a:lnTo>
                    <a:pt x="883539" y="169329"/>
                  </a:lnTo>
                  <a:lnTo>
                    <a:pt x="884936" y="186436"/>
                  </a:lnTo>
                  <a:lnTo>
                    <a:pt x="905256" y="153924"/>
                  </a:lnTo>
                  <a:lnTo>
                    <a:pt x="911479" y="889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79663" y="4587747"/>
              <a:ext cx="151637" cy="1554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63052" y="4756277"/>
              <a:ext cx="295275" cy="196215"/>
            </a:xfrm>
            <a:custGeom>
              <a:avLst/>
              <a:gdLst/>
              <a:ahLst/>
              <a:cxnLst/>
              <a:rect l="l" t="t" r="r" b="b"/>
              <a:pathLst>
                <a:path w="295275" h="196214">
                  <a:moveTo>
                    <a:pt x="240283" y="5587"/>
                  </a:moveTo>
                  <a:lnTo>
                    <a:pt x="182118" y="11303"/>
                  </a:lnTo>
                  <a:lnTo>
                    <a:pt x="76707" y="67310"/>
                  </a:lnTo>
                  <a:lnTo>
                    <a:pt x="0" y="162687"/>
                  </a:lnTo>
                  <a:lnTo>
                    <a:pt x="26416" y="196215"/>
                  </a:lnTo>
                  <a:lnTo>
                    <a:pt x="107188" y="176530"/>
                  </a:lnTo>
                  <a:lnTo>
                    <a:pt x="123760" y="164592"/>
                  </a:lnTo>
                  <a:lnTo>
                    <a:pt x="33654" y="164592"/>
                  </a:lnTo>
                  <a:lnTo>
                    <a:pt x="77724" y="107823"/>
                  </a:lnTo>
                  <a:lnTo>
                    <a:pt x="179577" y="33274"/>
                  </a:lnTo>
                  <a:lnTo>
                    <a:pt x="240283" y="5587"/>
                  </a:lnTo>
                  <a:close/>
                </a:path>
                <a:path w="295275" h="196214">
                  <a:moveTo>
                    <a:pt x="274066" y="0"/>
                  </a:moveTo>
                  <a:lnTo>
                    <a:pt x="210439" y="68072"/>
                  </a:lnTo>
                  <a:lnTo>
                    <a:pt x="122300" y="134239"/>
                  </a:lnTo>
                  <a:lnTo>
                    <a:pt x="33654" y="164592"/>
                  </a:lnTo>
                  <a:lnTo>
                    <a:pt x="123760" y="164592"/>
                  </a:lnTo>
                  <a:lnTo>
                    <a:pt x="230250" y="87884"/>
                  </a:lnTo>
                  <a:lnTo>
                    <a:pt x="294767" y="2667"/>
                  </a:lnTo>
                  <a:lnTo>
                    <a:pt x="2740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700" y="5054600"/>
              <a:ext cx="6807200" cy="723900"/>
            </a:xfrm>
            <a:custGeom>
              <a:avLst/>
              <a:gdLst/>
              <a:ahLst/>
              <a:cxnLst/>
              <a:rect l="l" t="t" r="r" b="b"/>
              <a:pathLst>
                <a:path w="6807200" h="723900">
                  <a:moveTo>
                    <a:pt x="0" y="0"/>
                  </a:moveTo>
                  <a:lnTo>
                    <a:pt x="55112" y="18771"/>
                  </a:lnTo>
                  <a:lnTo>
                    <a:pt x="123349" y="43973"/>
                  </a:lnTo>
                  <a:lnTo>
                    <a:pt x="161851" y="58609"/>
                  </a:lnTo>
                  <a:lnTo>
                    <a:pt x="202990" y="74401"/>
                  </a:lnTo>
                  <a:lnTo>
                    <a:pt x="246551" y="91198"/>
                  </a:lnTo>
                  <a:lnTo>
                    <a:pt x="292318" y="108850"/>
                  </a:lnTo>
                  <a:lnTo>
                    <a:pt x="340077" y="127206"/>
                  </a:lnTo>
                  <a:lnTo>
                    <a:pt x="389613" y="146116"/>
                  </a:lnTo>
                  <a:lnTo>
                    <a:pt x="440711" y="165429"/>
                  </a:lnTo>
                  <a:lnTo>
                    <a:pt x="493157" y="184994"/>
                  </a:lnTo>
                  <a:lnTo>
                    <a:pt x="546734" y="204662"/>
                  </a:lnTo>
                  <a:lnTo>
                    <a:pt x="601230" y="224281"/>
                  </a:lnTo>
                  <a:lnTo>
                    <a:pt x="656427" y="243700"/>
                  </a:lnTo>
                  <a:lnTo>
                    <a:pt x="712113" y="262770"/>
                  </a:lnTo>
                  <a:lnTo>
                    <a:pt x="768072" y="281340"/>
                  </a:lnTo>
                  <a:lnTo>
                    <a:pt x="824088" y="299259"/>
                  </a:lnTo>
                  <a:lnTo>
                    <a:pt x="879948" y="316376"/>
                  </a:lnTo>
                  <a:lnTo>
                    <a:pt x="935436" y="332542"/>
                  </a:lnTo>
                  <a:lnTo>
                    <a:pt x="990338" y="347605"/>
                  </a:lnTo>
                  <a:lnTo>
                    <a:pt x="1044439" y="361415"/>
                  </a:lnTo>
                  <a:lnTo>
                    <a:pt x="1097523" y="373821"/>
                  </a:lnTo>
                  <a:lnTo>
                    <a:pt x="1149376" y="384673"/>
                  </a:lnTo>
                  <a:lnTo>
                    <a:pt x="1199783" y="393821"/>
                  </a:lnTo>
                  <a:lnTo>
                    <a:pt x="1248529" y="401113"/>
                  </a:lnTo>
                  <a:lnTo>
                    <a:pt x="1295400" y="406400"/>
                  </a:lnTo>
                  <a:lnTo>
                    <a:pt x="1347393" y="409715"/>
                  </a:lnTo>
                  <a:lnTo>
                    <a:pt x="1400099" y="410298"/>
                  </a:lnTo>
                  <a:lnTo>
                    <a:pt x="1453387" y="408396"/>
                  </a:lnTo>
                  <a:lnTo>
                    <a:pt x="1507128" y="404253"/>
                  </a:lnTo>
                  <a:lnTo>
                    <a:pt x="1561191" y="398115"/>
                  </a:lnTo>
                  <a:lnTo>
                    <a:pt x="1615445" y="390227"/>
                  </a:lnTo>
                  <a:lnTo>
                    <a:pt x="1669762" y="380834"/>
                  </a:lnTo>
                  <a:lnTo>
                    <a:pt x="1724010" y="370181"/>
                  </a:lnTo>
                  <a:lnTo>
                    <a:pt x="1778060" y="358514"/>
                  </a:lnTo>
                  <a:lnTo>
                    <a:pt x="1831782" y="346078"/>
                  </a:lnTo>
                  <a:lnTo>
                    <a:pt x="1885044" y="333119"/>
                  </a:lnTo>
                  <a:lnTo>
                    <a:pt x="1937718" y="319881"/>
                  </a:lnTo>
                  <a:lnTo>
                    <a:pt x="1989673" y="306610"/>
                  </a:lnTo>
                  <a:lnTo>
                    <a:pt x="2040778" y="293551"/>
                  </a:lnTo>
                  <a:lnTo>
                    <a:pt x="2090904" y="280950"/>
                  </a:lnTo>
                  <a:lnTo>
                    <a:pt x="2139921" y="269051"/>
                  </a:lnTo>
                  <a:lnTo>
                    <a:pt x="2187699" y="258101"/>
                  </a:lnTo>
                  <a:lnTo>
                    <a:pt x="2234106" y="248344"/>
                  </a:lnTo>
                  <a:lnTo>
                    <a:pt x="2279014" y="240026"/>
                  </a:lnTo>
                  <a:lnTo>
                    <a:pt x="2322292" y="233391"/>
                  </a:lnTo>
                  <a:lnTo>
                    <a:pt x="2363809" y="228686"/>
                  </a:lnTo>
                  <a:lnTo>
                    <a:pt x="2403436" y="226156"/>
                  </a:lnTo>
                  <a:lnTo>
                    <a:pt x="2441043" y="226045"/>
                  </a:lnTo>
                  <a:lnTo>
                    <a:pt x="2476500" y="228600"/>
                  </a:lnTo>
                  <a:lnTo>
                    <a:pt x="2524762" y="237950"/>
                  </a:lnTo>
                  <a:lnTo>
                    <a:pt x="2567033" y="253476"/>
                  </a:lnTo>
                  <a:lnTo>
                    <a:pt x="2604056" y="274242"/>
                  </a:lnTo>
                  <a:lnTo>
                    <a:pt x="2636575" y="299318"/>
                  </a:lnTo>
                  <a:lnTo>
                    <a:pt x="2665335" y="327770"/>
                  </a:lnTo>
                  <a:lnTo>
                    <a:pt x="2691080" y="358666"/>
                  </a:lnTo>
                  <a:lnTo>
                    <a:pt x="2714554" y="391074"/>
                  </a:lnTo>
                  <a:lnTo>
                    <a:pt x="2736500" y="424060"/>
                  </a:lnTo>
                  <a:lnTo>
                    <a:pt x="2757664" y="456694"/>
                  </a:lnTo>
                  <a:lnTo>
                    <a:pt x="2778789" y="488041"/>
                  </a:lnTo>
                  <a:lnTo>
                    <a:pt x="2823900" y="543148"/>
                  </a:lnTo>
                  <a:lnTo>
                    <a:pt x="2877786" y="581921"/>
                  </a:lnTo>
                  <a:lnTo>
                    <a:pt x="2946400" y="596900"/>
                  </a:lnTo>
                  <a:lnTo>
                    <a:pt x="2975578" y="594630"/>
                  </a:lnTo>
                  <a:lnTo>
                    <a:pt x="3031487" y="576622"/>
                  </a:lnTo>
                  <a:lnTo>
                    <a:pt x="3085898" y="544015"/>
                  </a:lnTo>
                  <a:lnTo>
                    <a:pt x="3140926" y="500840"/>
                  </a:lnTo>
                  <a:lnTo>
                    <a:pt x="3198686" y="451129"/>
                  </a:lnTo>
                  <a:lnTo>
                    <a:pt x="3229252" y="425081"/>
                  </a:lnTo>
                  <a:lnTo>
                    <a:pt x="3261294" y="398910"/>
                  </a:lnTo>
                  <a:lnTo>
                    <a:pt x="3295077" y="373121"/>
                  </a:lnTo>
                  <a:lnTo>
                    <a:pt x="3330866" y="348217"/>
                  </a:lnTo>
                  <a:lnTo>
                    <a:pt x="3368924" y="324701"/>
                  </a:lnTo>
                  <a:lnTo>
                    <a:pt x="3409516" y="303078"/>
                  </a:lnTo>
                  <a:lnTo>
                    <a:pt x="3452907" y="283851"/>
                  </a:lnTo>
                  <a:lnTo>
                    <a:pt x="3499362" y="267525"/>
                  </a:lnTo>
                  <a:lnTo>
                    <a:pt x="3549144" y="254603"/>
                  </a:lnTo>
                  <a:lnTo>
                    <a:pt x="3602518" y="245588"/>
                  </a:lnTo>
                  <a:lnTo>
                    <a:pt x="3659748" y="240986"/>
                  </a:lnTo>
                  <a:lnTo>
                    <a:pt x="3721100" y="241300"/>
                  </a:lnTo>
                  <a:lnTo>
                    <a:pt x="3793219" y="247879"/>
                  </a:lnTo>
                  <a:lnTo>
                    <a:pt x="3831943" y="253576"/>
                  </a:lnTo>
                  <a:lnTo>
                    <a:pt x="3872319" y="260753"/>
                  </a:lnTo>
                  <a:lnTo>
                    <a:pt x="3914258" y="269318"/>
                  </a:lnTo>
                  <a:lnTo>
                    <a:pt x="3957665" y="279179"/>
                  </a:lnTo>
                  <a:lnTo>
                    <a:pt x="4002451" y="290242"/>
                  </a:lnTo>
                  <a:lnTo>
                    <a:pt x="4048522" y="302415"/>
                  </a:lnTo>
                  <a:lnTo>
                    <a:pt x="4095787" y="315605"/>
                  </a:lnTo>
                  <a:lnTo>
                    <a:pt x="4144155" y="329719"/>
                  </a:lnTo>
                  <a:lnTo>
                    <a:pt x="4193532" y="344664"/>
                  </a:lnTo>
                  <a:lnTo>
                    <a:pt x="4243828" y="360347"/>
                  </a:lnTo>
                  <a:lnTo>
                    <a:pt x="4294951" y="376677"/>
                  </a:lnTo>
                  <a:lnTo>
                    <a:pt x="4346809" y="393559"/>
                  </a:lnTo>
                  <a:lnTo>
                    <a:pt x="4399310" y="410901"/>
                  </a:lnTo>
                  <a:lnTo>
                    <a:pt x="4452361" y="428611"/>
                  </a:lnTo>
                  <a:lnTo>
                    <a:pt x="4505872" y="446595"/>
                  </a:lnTo>
                  <a:lnTo>
                    <a:pt x="4559750" y="464761"/>
                  </a:lnTo>
                  <a:lnTo>
                    <a:pt x="4613904" y="483016"/>
                  </a:lnTo>
                  <a:lnTo>
                    <a:pt x="4668242" y="501268"/>
                  </a:lnTo>
                  <a:lnTo>
                    <a:pt x="4722671" y="519422"/>
                  </a:lnTo>
                  <a:lnTo>
                    <a:pt x="4777100" y="537387"/>
                  </a:lnTo>
                  <a:lnTo>
                    <a:pt x="4831438" y="555070"/>
                  </a:lnTo>
                  <a:lnTo>
                    <a:pt x="4885592" y="572378"/>
                  </a:lnTo>
                  <a:lnTo>
                    <a:pt x="4939470" y="589218"/>
                  </a:lnTo>
                  <a:lnTo>
                    <a:pt x="4992981" y="605498"/>
                  </a:lnTo>
                  <a:lnTo>
                    <a:pt x="5046033" y="621124"/>
                  </a:lnTo>
                  <a:lnTo>
                    <a:pt x="5098533" y="636004"/>
                  </a:lnTo>
                  <a:lnTo>
                    <a:pt x="5150391" y="650045"/>
                  </a:lnTo>
                  <a:lnTo>
                    <a:pt x="5201514" y="663155"/>
                  </a:lnTo>
                  <a:lnTo>
                    <a:pt x="5251810" y="675239"/>
                  </a:lnTo>
                  <a:lnTo>
                    <a:pt x="5301188" y="686207"/>
                  </a:lnTo>
                  <a:lnTo>
                    <a:pt x="5349555" y="695964"/>
                  </a:lnTo>
                  <a:lnTo>
                    <a:pt x="5396820" y="704419"/>
                  </a:lnTo>
                  <a:lnTo>
                    <a:pt x="5442892" y="711477"/>
                  </a:lnTo>
                  <a:lnTo>
                    <a:pt x="5487677" y="717048"/>
                  </a:lnTo>
                  <a:lnTo>
                    <a:pt x="5531085" y="721037"/>
                  </a:lnTo>
                  <a:lnTo>
                    <a:pt x="5573023" y="723351"/>
                  </a:lnTo>
                  <a:lnTo>
                    <a:pt x="5613400" y="723900"/>
                  </a:lnTo>
                  <a:lnTo>
                    <a:pt x="5670412" y="721697"/>
                  </a:lnTo>
                  <a:lnTo>
                    <a:pt x="5727097" y="716301"/>
                  </a:lnTo>
                  <a:lnTo>
                    <a:pt x="5783375" y="707942"/>
                  </a:lnTo>
                  <a:lnTo>
                    <a:pt x="5839169" y="696849"/>
                  </a:lnTo>
                  <a:lnTo>
                    <a:pt x="5894398" y="683252"/>
                  </a:lnTo>
                  <a:lnTo>
                    <a:pt x="5948984" y="667381"/>
                  </a:lnTo>
                  <a:lnTo>
                    <a:pt x="6002849" y="649466"/>
                  </a:lnTo>
                  <a:lnTo>
                    <a:pt x="6055913" y="629737"/>
                  </a:lnTo>
                  <a:lnTo>
                    <a:pt x="6108097" y="608424"/>
                  </a:lnTo>
                  <a:lnTo>
                    <a:pt x="6159324" y="585756"/>
                  </a:lnTo>
                  <a:lnTo>
                    <a:pt x="6209514" y="561963"/>
                  </a:lnTo>
                  <a:lnTo>
                    <a:pt x="6258587" y="537276"/>
                  </a:lnTo>
                  <a:lnTo>
                    <a:pt x="6306467" y="511923"/>
                  </a:lnTo>
                  <a:lnTo>
                    <a:pt x="6353072" y="486136"/>
                  </a:lnTo>
                  <a:lnTo>
                    <a:pt x="6398326" y="460144"/>
                  </a:lnTo>
                  <a:lnTo>
                    <a:pt x="6442148" y="434176"/>
                  </a:lnTo>
                  <a:lnTo>
                    <a:pt x="6484461" y="408463"/>
                  </a:lnTo>
                  <a:lnTo>
                    <a:pt x="6525184" y="383234"/>
                  </a:lnTo>
                  <a:lnTo>
                    <a:pt x="6564240" y="358719"/>
                  </a:lnTo>
                  <a:lnTo>
                    <a:pt x="6601550" y="335149"/>
                  </a:lnTo>
                  <a:lnTo>
                    <a:pt x="6637035" y="312752"/>
                  </a:lnTo>
                  <a:lnTo>
                    <a:pt x="6670615" y="291760"/>
                  </a:lnTo>
                  <a:lnTo>
                    <a:pt x="6731749" y="254905"/>
                  </a:lnTo>
                  <a:lnTo>
                    <a:pt x="6784321" y="226425"/>
                  </a:lnTo>
                  <a:lnTo>
                    <a:pt x="6807200" y="215900"/>
                  </a:lnTo>
                </a:path>
              </a:pathLst>
            </a:custGeom>
            <a:ln w="76200">
              <a:solidFill>
                <a:srgbClr val="6F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76700" y="1955800"/>
              <a:ext cx="889000" cy="355600"/>
            </a:xfrm>
            <a:custGeom>
              <a:avLst/>
              <a:gdLst/>
              <a:ahLst/>
              <a:cxnLst/>
              <a:rect l="l" t="t" r="r" b="b"/>
              <a:pathLst>
                <a:path w="889000" h="355600">
                  <a:moveTo>
                    <a:pt x="0" y="25400"/>
                  </a:moveTo>
                  <a:lnTo>
                    <a:pt x="48577" y="52478"/>
                  </a:lnTo>
                  <a:lnTo>
                    <a:pt x="96971" y="79065"/>
                  </a:lnTo>
                  <a:lnTo>
                    <a:pt x="144906" y="104569"/>
                  </a:lnTo>
                  <a:lnTo>
                    <a:pt x="192107" y="128402"/>
                  </a:lnTo>
                  <a:lnTo>
                    <a:pt x="238299" y="149971"/>
                  </a:lnTo>
                  <a:lnTo>
                    <a:pt x="283207" y="168686"/>
                  </a:lnTo>
                  <a:lnTo>
                    <a:pt x="326557" y="183957"/>
                  </a:lnTo>
                  <a:lnTo>
                    <a:pt x="368072" y="195193"/>
                  </a:lnTo>
                  <a:lnTo>
                    <a:pt x="407478" y="201804"/>
                  </a:lnTo>
                  <a:lnTo>
                    <a:pt x="444500" y="203200"/>
                  </a:lnTo>
                  <a:lnTo>
                    <a:pt x="482528" y="194124"/>
                  </a:lnTo>
                  <a:lnTo>
                    <a:pt x="517544" y="172683"/>
                  </a:lnTo>
                  <a:lnTo>
                    <a:pt x="549938" y="142729"/>
                  </a:lnTo>
                  <a:lnTo>
                    <a:pt x="580102" y="108115"/>
                  </a:lnTo>
                  <a:lnTo>
                    <a:pt x="608429" y="72694"/>
                  </a:lnTo>
                  <a:lnTo>
                    <a:pt x="635310" y="40320"/>
                  </a:lnTo>
                  <a:lnTo>
                    <a:pt x="661137" y="14844"/>
                  </a:lnTo>
                  <a:lnTo>
                    <a:pt x="686303" y="119"/>
                  </a:lnTo>
                  <a:lnTo>
                    <a:pt x="711200" y="0"/>
                  </a:lnTo>
                  <a:lnTo>
                    <a:pt x="739003" y="20030"/>
                  </a:lnTo>
                  <a:lnTo>
                    <a:pt x="766181" y="57562"/>
                  </a:lnTo>
                  <a:lnTo>
                    <a:pt x="792248" y="107334"/>
                  </a:lnTo>
                  <a:lnTo>
                    <a:pt x="816721" y="164083"/>
                  </a:lnTo>
                  <a:lnTo>
                    <a:pt x="839116" y="222547"/>
                  </a:lnTo>
                  <a:lnTo>
                    <a:pt x="858950" y="277463"/>
                  </a:lnTo>
                  <a:lnTo>
                    <a:pt x="875739" y="323568"/>
                  </a:lnTo>
                  <a:lnTo>
                    <a:pt x="889000" y="355600"/>
                  </a:lnTo>
                </a:path>
              </a:pathLst>
            </a:custGeom>
            <a:ln w="1143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AutoShape 2" descr="Kolorowe kredki - Maluch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0" name="pole tekstowe 29"/>
          <p:cNvSpPr txBox="1"/>
          <p:nvPr/>
        </p:nvSpPr>
        <p:spPr>
          <a:xfrm>
            <a:off x="2497442" y="3942819"/>
            <a:ext cx="6016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spc="5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Kilka uwag dyrektora – mogą się przydać</a:t>
            </a:r>
            <a:endParaRPr lang="pl-PL" sz="2200" b="1" spc="50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Tytuł 20"/>
          <p:cNvSpPr>
            <a:spLocks noGrp="1"/>
          </p:cNvSpPr>
          <p:nvPr>
            <p:ph type="title"/>
          </p:nvPr>
        </p:nvSpPr>
        <p:spPr>
          <a:xfrm>
            <a:off x="2567687" y="140003"/>
            <a:ext cx="6347713" cy="1320800"/>
          </a:xfrm>
        </p:spPr>
        <p:txBody>
          <a:bodyPr>
            <a:normAutofit/>
          </a:bodyPr>
          <a:lstStyle/>
          <a:p>
            <a:pPr algn="r"/>
            <a:r>
              <a:rPr lang="pl-PL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PRZEDSZKOLE NR 2 </a:t>
            </a:r>
            <a:br>
              <a:rPr lang="pl-PL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pl-PL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 ŁĘCZYCY</a:t>
            </a:r>
            <a:endParaRPr lang="pl-PL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200400" y="2516009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Jak ułatwić dziecku start w przedszkolu</a:t>
            </a:r>
            <a:endParaRPr lang="pl-PL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193402" y="2486034"/>
            <a:ext cx="6446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Jak ułatwić dziecku </a:t>
            </a:r>
          </a:p>
          <a:p>
            <a:r>
              <a:rPr lang="pl-PL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start w przedszkolu</a:t>
            </a:r>
            <a:endParaRPr lang="pl-PL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 flipH="1">
            <a:off x="3429000" y="6372118"/>
            <a:ext cx="347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Rok szkolny 2024/2025</a:t>
            </a:r>
            <a:endParaRPr lang="pl-PL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238324"/>
            <a:ext cx="6347713" cy="1320800"/>
          </a:xfrm>
        </p:spPr>
        <p:txBody>
          <a:bodyPr/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Adaptacja </a:t>
            </a:r>
            <a:br>
              <a:rPr lang="pl-PL" dirty="0">
                <a:latin typeface="Comic Sans MS" panose="030F0702030302020204" pitchFamily="66" charset="0"/>
              </a:rPr>
            </a:br>
            <a:r>
              <a:rPr lang="pl-PL" dirty="0">
                <a:latin typeface="Comic Sans MS" panose="030F0702030302020204" pitchFamily="66" charset="0"/>
              </a:rPr>
              <a:t>– Jak pomóc sobie i dziecku?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438400" y="1437055"/>
            <a:ext cx="3090672" cy="576262"/>
          </a:xfrm>
        </p:spPr>
        <p:txBody>
          <a:bodyPr/>
          <a:lstStyle/>
          <a:p>
            <a:pPr algn="ctr"/>
            <a:r>
              <a:rPr lang="pl-PL" i="1" u="sng" dirty="0" smtClean="0">
                <a:latin typeface="Comic Sans MS" panose="030F0702030302020204" pitchFamily="66" charset="0"/>
              </a:rPr>
              <a:t>Mówienie prawdy</a:t>
            </a:r>
            <a:endParaRPr lang="pl-PL" i="1" u="sng" dirty="0">
              <a:latin typeface="Comic Sans MS" panose="030F0702030302020204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500820"/>
            <a:ext cx="2114360" cy="21143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2617" y="2133600"/>
            <a:ext cx="3090672" cy="3304117"/>
          </a:xfrm>
        </p:spPr>
        <p:txBody>
          <a:bodyPr/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pomaga?</a:t>
            </a:r>
          </a:p>
          <a:p>
            <a:pPr marL="0" indent="0" algn="ctr">
              <a:buNone/>
            </a:pPr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3"/>
              </a:buBlip>
            </a:pPr>
            <a:r>
              <a:rPr lang="pl-PL" sz="1600" dirty="0" smtClean="0">
                <a:latin typeface="Comic Sans MS" panose="030F0702030302020204" pitchFamily="66" charset="0"/>
              </a:rPr>
              <a:t>Szczerość ze strony rodzica,</a:t>
            </a:r>
          </a:p>
          <a:p>
            <a:pPr algn="ctr">
              <a:buBlip>
                <a:blip r:embed="rId3"/>
              </a:buBlip>
            </a:pPr>
            <a:r>
              <a:rPr lang="pl-PL" sz="1600" dirty="0">
                <a:latin typeface="Comic Sans MS" panose="030F0702030302020204" pitchFamily="66" charset="0"/>
              </a:rPr>
              <a:t>D</a:t>
            </a:r>
            <a:r>
              <a:rPr lang="pl-PL" sz="1600" dirty="0" smtClean="0">
                <a:latin typeface="Comic Sans MS" panose="030F0702030302020204" pitchFamily="66" charset="0"/>
              </a:rPr>
              <a:t>otrzymywanie obietnic, np. „Przyjdę zaraz po twoim obiadku” itp..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783455" y="2138881"/>
            <a:ext cx="3090672" cy="330411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pl-PL" sz="2100" dirty="0" smtClean="0">
                <a:latin typeface="Comic Sans MS" panose="030F0702030302020204" pitchFamily="66" charset="0"/>
              </a:rPr>
              <a:t>Co utrudnia?</a:t>
            </a:r>
          </a:p>
          <a:p>
            <a:pPr marL="0" indent="0" algn="ctr">
              <a:buNone/>
            </a:pPr>
            <a:endParaRPr lang="pl-PL" dirty="0" smtClean="0"/>
          </a:p>
          <a:p>
            <a:pPr algn="ctr">
              <a:buBlip>
                <a:blip r:embed="rId3"/>
              </a:buBlip>
            </a:pPr>
            <a:r>
              <a:rPr lang="pl-PL" sz="1900" dirty="0" smtClean="0">
                <a:latin typeface="Comic Sans MS" panose="030F0702030302020204" pitchFamily="66" charset="0"/>
              </a:rPr>
              <a:t>Ucieczka rodzica                         i wychodzenie z sali bez pożegnania, gdy dziecko odwróciło swoja uwagę przy zabawie, </a:t>
            </a:r>
          </a:p>
          <a:p>
            <a:pPr algn="ctr">
              <a:buBlip>
                <a:blip r:embed="rId3"/>
              </a:buBlip>
            </a:pPr>
            <a:r>
              <a:rPr lang="pl-PL" sz="1900" dirty="0" smtClean="0">
                <a:latin typeface="Comic Sans MS" panose="030F0702030302020204" pitchFamily="66" charset="0"/>
              </a:rPr>
              <a:t>Niedotrzymywanie umów zawartych z dzieckiem,</a:t>
            </a:r>
          </a:p>
          <a:p>
            <a:pPr algn="ctr">
              <a:buBlip>
                <a:blip r:embed="rId3"/>
              </a:buBlip>
            </a:pPr>
            <a:r>
              <a:rPr lang="pl-PL" sz="1900" dirty="0" smtClean="0">
                <a:latin typeface="Comic Sans MS" panose="030F0702030302020204" pitchFamily="66" charset="0"/>
              </a:rPr>
              <a:t>Kłamstwa „Mama wróci po coś do auta” sprawiają, że dziecko czuje się oszukane i boi się bardziej.</a:t>
            </a:r>
            <a:endParaRPr lang="pl-PL" sz="19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265293"/>
            <a:ext cx="6347713" cy="1320800"/>
          </a:xfrm>
        </p:spPr>
        <p:txBody>
          <a:bodyPr/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Adaptacja </a:t>
            </a:r>
            <a:br>
              <a:rPr lang="pl-PL" dirty="0">
                <a:latin typeface="Comic Sans MS" panose="030F0702030302020204" pitchFamily="66" charset="0"/>
              </a:rPr>
            </a:br>
            <a:r>
              <a:rPr lang="pl-PL" dirty="0">
                <a:latin typeface="Comic Sans MS" panose="030F0702030302020204" pitchFamily="66" charset="0"/>
              </a:rPr>
              <a:t>– Jak pomóc sobie i dziecku?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80638" y="1504955"/>
            <a:ext cx="4572001" cy="576262"/>
          </a:xfrm>
        </p:spPr>
        <p:txBody>
          <a:bodyPr/>
          <a:lstStyle/>
          <a:p>
            <a:pPr algn="ctr"/>
            <a:r>
              <a:rPr lang="pl-PL" i="1" u="sng" dirty="0" smtClean="0">
                <a:latin typeface="Comic Sans MS" panose="030F0702030302020204" pitchFamily="66" charset="0"/>
              </a:rPr>
              <a:t>Cierpliwość i wrażliwość</a:t>
            </a:r>
            <a:endParaRPr lang="pl-PL" i="1" u="sng" dirty="0">
              <a:latin typeface="Comic Sans MS" panose="030F0702030302020204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72" y="4340556"/>
            <a:ext cx="2229932" cy="234672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76185" y="2209800"/>
            <a:ext cx="3090672" cy="3304117"/>
          </a:xfrm>
        </p:spPr>
        <p:txBody>
          <a:bodyPr/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pomaga?</a:t>
            </a:r>
          </a:p>
          <a:p>
            <a:pPr marL="0" indent="0" algn="ctr">
              <a:buNone/>
            </a:pPr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Dużo czasu spędzonego z dzieckiem, </a:t>
            </a:r>
          </a:p>
          <a:p>
            <a:pPr algn="ctr">
              <a:buBlip>
                <a:blip r:embed="rId3"/>
              </a:buBlip>
            </a:pPr>
            <a:r>
              <a:rPr lang="pl-PL" dirty="0">
                <a:latin typeface="Comic Sans MS" panose="030F0702030302020204" pitchFamily="66" charset="0"/>
              </a:rPr>
              <a:t>S</a:t>
            </a:r>
            <a:r>
              <a:rPr lang="pl-PL" dirty="0" smtClean="0">
                <a:latin typeface="Comic Sans MS" panose="030F0702030302020204" pitchFamily="66" charset="0"/>
              </a:rPr>
              <a:t>pokój rodzica, czułość, ciepłe słowa.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866640" y="2187921"/>
            <a:ext cx="3090672" cy="3304117"/>
          </a:xfrm>
        </p:spPr>
        <p:txBody>
          <a:bodyPr/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utrudnia?</a:t>
            </a:r>
          </a:p>
          <a:p>
            <a:pPr marL="0" indent="0" algn="ctr">
              <a:buNone/>
            </a:pPr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Poganianie dziecka,</a:t>
            </a: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Straszenie, np. „Jak nie wejdziesz do sali, to zabieram twojego misia do domu”</a:t>
            </a:r>
            <a:endParaRPr lang="pl-PL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2780" y="152400"/>
            <a:ext cx="6347713" cy="1320800"/>
          </a:xfrm>
        </p:spPr>
        <p:txBody>
          <a:bodyPr/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Adaptacja </a:t>
            </a:r>
            <a:br>
              <a:rPr lang="pl-PL" dirty="0">
                <a:latin typeface="Comic Sans MS" panose="030F0702030302020204" pitchFamily="66" charset="0"/>
              </a:rPr>
            </a:br>
            <a:r>
              <a:rPr lang="pl-PL" dirty="0">
                <a:latin typeface="Comic Sans MS" panose="030F0702030302020204" pitchFamily="66" charset="0"/>
              </a:rPr>
              <a:t>– Jak pomóc sobie i dziecku?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19200" y="1342996"/>
            <a:ext cx="5562601" cy="576262"/>
          </a:xfrm>
        </p:spPr>
        <p:txBody>
          <a:bodyPr/>
          <a:lstStyle/>
          <a:p>
            <a:pPr algn="ctr"/>
            <a:r>
              <a:rPr lang="pl-PL" i="1" u="sng" dirty="0" smtClean="0">
                <a:latin typeface="Comic Sans MS" panose="030F0702030302020204" pitchFamily="66" charset="0"/>
              </a:rPr>
              <a:t>Wejście do sali na własnych nogach</a:t>
            </a:r>
            <a:endParaRPr lang="pl-PL" i="1" u="sng" dirty="0">
              <a:latin typeface="Comic Sans MS" panose="030F0702030302020204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324" y="3655191"/>
            <a:ext cx="2060627" cy="206062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8138" y="2067853"/>
            <a:ext cx="3090672" cy="1682355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pomaga?</a:t>
            </a:r>
          </a:p>
          <a:p>
            <a:pPr marL="0" indent="0" algn="ctr">
              <a:buNone/>
            </a:pPr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Dziecko przyprowadzone na własnych nogach</a:t>
            </a:r>
            <a:endParaRPr lang="pl-PL" dirty="0">
              <a:latin typeface="Comic Sans MS" panose="030F0702030302020204" pitchFamily="66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839480" y="2067854"/>
            <a:ext cx="3090672" cy="1682354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utrudnia?</a:t>
            </a:r>
          </a:p>
          <a:p>
            <a:pPr marL="0" indent="0" algn="ctr">
              <a:buNone/>
            </a:pPr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Dziecko na rękach rodzica, które trzeba wyrywać z objęć</a:t>
            </a:r>
            <a:endParaRPr lang="pl-PL" dirty="0">
              <a:latin typeface="Comic Sans MS" panose="030F0702030302020204" pitchFamily="66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28138" y="5486141"/>
            <a:ext cx="6477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l-PL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Najważniejsze jest zaufanie do pracowników przedszkola. Wiemy, że powierzają nam Państwo swój największy skarb. Będziemy się o niego troszczyć!!!</a:t>
            </a:r>
            <a:endParaRPr lang="pl-P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6838949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600" b="0" dirty="0" err="1" smtClean="0">
                <a:solidFill>
                  <a:srgbClr val="92D050"/>
                </a:solidFill>
                <a:latin typeface="Comic Sans MS"/>
                <a:cs typeface="Comic Sans MS"/>
              </a:rPr>
              <a:t>Ważne</a:t>
            </a:r>
            <a:r>
              <a:rPr lang="pl-PL" sz="3600" b="0" dirty="0" smtClean="0">
                <a:solidFill>
                  <a:srgbClr val="92D050"/>
                </a:solidFill>
                <a:latin typeface="Comic Sans MS"/>
                <a:cs typeface="Comic Sans MS"/>
              </a:rPr>
              <a:t> z perspektywy każdego dziecka</a:t>
            </a:r>
            <a:endParaRPr sz="3600" b="0" dirty="0">
              <a:solidFill>
                <a:srgbClr val="92D050"/>
              </a:solidFill>
              <a:latin typeface="Comic Sans MS"/>
              <a:cs typeface="Comic Sans M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372600" cy="7127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9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6347713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92350" marR="5080" indent="-2280285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omic Sans MS" panose="030F0702030302020204" pitchFamily="66" charset="0"/>
              </a:rPr>
              <a:t>GDY RODZIC</a:t>
            </a:r>
            <a:r>
              <a:rPr spc="-145" dirty="0">
                <a:latin typeface="Comic Sans MS" panose="030F0702030302020204" pitchFamily="66" charset="0"/>
              </a:rPr>
              <a:t> </a:t>
            </a:r>
            <a:r>
              <a:rPr dirty="0">
                <a:latin typeface="Comic Sans MS" panose="030F0702030302020204" pitchFamily="66" charset="0"/>
              </a:rPr>
              <a:t>NIEPOKOI  </a:t>
            </a:r>
            <a:r>
              <a:rPr spc="-5" dirty="0">
                <a:latin typeface="Comic Sans MS" panose="030F0702030302020204" pitchFamily="66" charset="0"/>
              </a:rPr>
              <a:t>SIĘ</a:t>
            </a:r>
            <a:r>
              <a:rPr spc="-10" dirty="0">
                <a:latin typeface="Comic Sans MS" panose="030F0702030302020204" pitchFamily="66" charset="0"/>
              </a:rPr>
              <a:t> O</a:t>
            </a:r>
            <a:r>
              <a:rPr spc="-10" dirty="0" smtClean="0">
                <a:latin typeface="Comic Sans MS" panose="030F0702030302020204" pitchFamily="66" charset="0"/>
              </a:rPr>
              <a:t>...</a:t>
            </a:r>
            <a:endParaRPr spc="-10" dirty="0">
              <a:latin typeface="Comic Sans MS" panose="030F0702030302020204" pitchFamily="66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7000" y="2514997"/>
            <a:ext cx="47758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3200" b="1" dirty="0" smtClean="0">
                <a:latin typeface="Comic Sans MS"/>
                <a:cs typeface="Comic Sans MS"/>
              </a:rPr>
              <a:t>	</a:t>
            </a:r>
            <a:r>
              <a:rPr sz="3200" b="1" dirty="0" smtClean="0">
                <a:latin typeface="Comic Sans MS"/>
                <a:cs typeface="Comic Sans MS"/>
              </a:rPr>
              <a:t>...</a:t>
            </a:r>
            <a:r>
              <a:rPr sz="3200" b="1" spc="-80" dirty="0" smtClean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LEŻAKOWANIE</a:t>
            </a:r>
            <a:endParaRPr sz="3200" dirty="0">
              <a:latin typeface="Comic Sans MS"/>
              <a:cs typeface="Comic Sans MS"/>
            </a:endParaRPr>
          </a:p>
        </p:txBody>
      </p:sp>
      <p:pic>
        <p:nvPicPr>
          <p:cNvPr id="2050" name="Picture 2" descr="młodzieży, śliczny, niemowlak, śpiące dziecko — Wektor stockow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3336344" cy="28194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klejka na ścianę ŚPIĄCY DALMATYŃCZYK PIES piesek - 7418600278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42084"/>
            <a:ext cx="1371600" cy="139248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9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52400" y="-22034"/>
            <a:ext cx="6858000" cy="7214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 algn="ctr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  <a:tabLst>
                <a:tab pos="2842895" algn="l"/>
              </a:tabLst>
            </a:pPr>
            <a:endParaRPr lang="pl-PL" sz="1600" dirty="0" smtClean="0">
              <a:latin typeface="Comic Sans MS"/>
              <a:cs typeface="Comic Sans MS"/>
            </a:endParaRPr>
          </a:p>
          <a:p>
            <a:pPr marL="298450" indent="-285750" algn="ctr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  <a:tabLst>
                <a:tab pos="2842895" algn="l"/>
              </a:tabLst>
            </a:pPr>
            <a:r>
              <a:rPr sz="1700" dirty="0" smtClean="0">
                <a:latin typeface="Comic Sans MS"/>
                <a:cs typeface="Comic Sans MS"/>
              </a:rPr>
              <a:t>W</a:t>
            </a:r>
            <a:r>
              <a:rPr lang="pl-PL" sz="1700" dirty="0" smtClean="0">
                <a:latin typeface="Comic Sans MS"/>
                <a:cs typeface="Comic Sans MS"/>
              </a:rPr>
              <a:t> naszym</a:t>
            </a:r>
            <a:r>
              <a:rPr sz="1700" spc="10" dirty="0" smtClean="0">
                <a:latin typeface="Comic Sans MS"/>
                <a:cs typeface="Comic Sans MS"/>
              </a:rPr>
              <a:t> </a:t>
            </a:r>
            <a:r>
              <a:rPr sz="1700" spc="-5" dirty="0" err="1">
                <a:latin typeface="Comic Sans MS"/>
                <a:cs typeface="Comic Sans MS"/>
              </a:rPr>
              <a:t>przedszkolu</a:t>
            </a:r>
            <a:r>
              <a:rPr sz="1700" dirty="0">
                <a:latin typeface="Comic Sans MS"/>
                <a:cs typeface="Comic Sans MS"/>
              </a:rPr>
              <a:t> </a:t>
            </a:r>
            <a:r>
              <a:rPr sz="1700" spc="-5" dirty="0" err="1" smtClean="0">
                <a:latin typeface="Comic Sans MS"/>
                <a:cs typeface="Comic Sans MS"/>
              </a:rPr>
              <a:t>nie</a:t>
            </a:r>
            <a:r>
              <a:rPr lang="pl-PL" sz="1700" spc="-5" dirty="0" smtClean="0">
                <a:latin typeface="Comic Sans MS"/>
                <a:cs typeface="Comic Sans MS"/>
              </a:rPr>
              <a:t> </a:t>
            </a:r>
            <a:r>
              <a:rPr lang="pl-PL" sz="1700" dirty="0" smtClean="0">
                <a:latin typeface="Comic Sans MS"/>
                <a:cs typeface="Comic Sans MS"/>
              </a:rPr>
              <a:t>leżakujemy</a:t>
            </a:r>
            <a:r>
              <a:rPr lang="pl-PL" sz="1700" spc="-5" dirty="0" smtClean="0">
                <a:latin typeface="Comic Sans MS"/>
                <a:cs typeface="Comic Sans MS"/>
              </a:rPr>
              <a:t>, lecz odpoczywamy,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842895" algn="l"/>
              </a:tabLst>
            </a:pPr>
            <a:endParaRPr lang="pl-PL" sz="1700" spc="-5" dirty="0" smtClean="0">
              <a:latin typeface="Comic Sans MS"/>
              <a:cs typeface="Comic Sans MS"/>
            </a:endParaRPr>
          </a:p>
          <a:p>
            <a:pPr marL="298450" indent="-285750" algn="ctr">
              <a:spcBef>
                <a:spcPts val="100"/>
              </a:spcBef>
              <a:buBlip>
                <a:blip r:embed="rId2"/>
              </a:buBlip>
              <a:tabLst>
                <a:tab pos="2842895" algn="l"/>
              </a:tabLst>
            </a:pPr>
            <a:r>
              <a:rPr lang="pl-PL" sz="1700" spc="-5" dirty="0">
                <a:latin typeface="Comic Sans MS"/>
                <a:cs typeface="Comic Sans MS"/>
              </a:rPr>
              <a:t>Pomagamy dzieciom przebierać </a:t>
            </a:r>
            <a:r>
              <a:rPr lang="pl-PL" sz="1700" dirty="0">
                <a:latin typeface="Comic Sans MS"/>
                <a:cs typeface="Comic Sans MS"/>
              </a:rPr>
              <a:t>się w piżamki i ubierać po </a:t>
            </a:r>
            <a:r>
              <a:rPr lang="pl-PL" sz="1700" spc="-5" dirty="0">
                <a:latin typeface="Comic Sans MS"/>
                <a:cs typeface="Comic Sans MS"/>
              </a:rPr>
              <a:t>odpoczynku, zachęcając jednocześnie </a:t>
            </a:r>
            <a:r>
              <a:rPr lang="pl-PL" sz="1700" spc="-10" dirty="0">
                <a:latin typeface="Comic Sans MS"/>
                <a:cs typeface="Comic Sans MS"/>
              </a:rPr>
              <a:t>do  </a:t>
            </a:r>
            <a:r>
              <a:rPr lang="pl-PL" sz="1700" spc="-5" dirty="0">
                <a:latin typeface="Comic Sans MS"/>
                <a:cs typeface="Comic Sans MS"/>
              </a:rPr>
              <a:t>samoobsługi w tym zakresie</a:t>
            </a:r>
            <a:r>
              <a:rPr lang="pl-PL" sz="1700" spc="-5" dirty="0" smtClean="0">
                <a:latin typeface="Comic Sans MS"/>
                <a:cs typeface="Comic Sans MS"/>
              </a:rPr>
              <a:t>,</a:t>
            </a:r>
          </a:p>
          <a:p>
            <a:pPr marL="12700" algn="ctr">
              <a:spcBef>
                <a:spcPts val="100"/>
              </a:spcBef>
              <a:tabLst>
                <a:tab pos="2842895" algn="l"/>
              </a:tabLst>
            </a:pPr>
            <a:endParaRPr lang="pl-PL" sz="1700" spc="-5" dirty="0" smtClean="0">
              <a:latin typeface="Comic Sans MS"/>
              <a:cs typeface="Comic Sans MS"/>
            </a:endParaRPr>
          </a:p>
          <a:p>
            <a:pPr marL="298450" indent="-285750" algn="ctr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  <a:tabLst>
                <a:tab pos="2842895" algn="l"/>
              </a:tabLst>
            </a:pPr>
            <a:r>
              <a:rPr lang="pl-PL" sz="1700" dirty="0" smtClean="0">
                <a:latin typeface="Comic Sans MS"/>
                <a:cs typeface="Comic Sans MS"/>
              </a:rPr>
              <a:t>Maluszki nie są zmuszane do spania, jeśli nie mają ochoty na drzemkę po prostu wyciszają się podczas słuchania relaksacyjnej muzyki,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842895" algn="l"/>
              </a:tabLst>
            </a:pPr>
            <a:endParaRPr sz="1700" dirty="0">
              <a:latin typeface="Comic Sans MS"/>
              <a:cs typeface="Comic Sans MS"/>
            </a:endParaRPr>
          </a:p>
          <a:p>
            <a:pPr marL="298450" marR="5080" indent="-285750" algn="ctr">
              <a:lnSpc>
                <a:spcPct val="100000"/>
              </a:lnSpc>
              <a:spcBef>
                <a:spcPts val="575"/>
              </a:spcBef>
              <a:buBlip>
                <a:blip r:embed="rId2"/>
              </a:buBlip>
            </a:pPr>
            <a:r>
              <a:rPr lang="pl-PL" sz="1700" dirty="0" smtClean="0">
                <a:latin typeface="Comic Sans MS"/>
                <a:cs typeface="Comic Sans MS"/>
              </a:rPr>
              <a:t>Zwykle dzieje się tak, że podczas słuchania muzyki, nawet największy buntownik, jednak ucina sobie drzemkę, </a:t>
            </a:r>
          </a:p>
          <a:p>
            <a:pPr marL="12700" marR="5080" algn="ctr">
              <a:lnSpc>
                <a:spcPct val="100000"/>
              </a:lnSpc>
              <a:spcBef>
                <a:spcPts val="575"/>
              </a:spcBef>
            </a:pPr>
            <a:endParaRPr sz="1700" dirty="0">
              <a:latin typeface="Comic Sans MS"/>
              <a:cs typeface="Comic Sans MS"/>
            </a:endParaRPr>
          </a:p>
          <a:p>
            <a:pPr marL="298450" marR="343535" indent="-285750" algn="ctr">
              <a:lnSpc>
                <a:spcPct val="100000"/>
              </a:lnSpc>
              <a:spcBef>
                <a:spcPts val="580"/>
              </a:spcBef>
              <a:buBlip>
                <a:blip r:embed="rId2"/>
              </a:buBlip>
            </a:pPr>
            <a:r>
              <a:rPr sz="1700" dirty="0">
                <a:latin typeface="Comic Sans MS"/>
                <a:cs typeface="Comic Sans MS"/>
              </a:rPr>
              <a:t>Każde </a:t>
            </a:r>
            <a:r>
              <a:rPr sz="1700" spc="-5" dirty="0" err="1">
                <a:latin typeface="Comic Sans MS"/>
                <a:cs typeface="Comic Sans MS"/>
              </a:rPr>
              <a:t>dziecko</a:t>
            </a:r>
            <a:r>
              <a:rPr sz="1700" spc="-5" dirty="0">
                <a:latin typeface="Comic Sans MS"/>
                <a:cs typeface="Comic Sans MS"/>
              </a:rPr>
              <a:t> </a:t>
            </a:r>
            <a:r>
              <a:rPr lang="pl-PL" sz="1700" dirty="0" smtClean="0">
                <a:latin typeface="Comic Sans MS"/>
                <a:cs typeface="Comic Sans MS"/>
              </a:rPr>
              <a:t>może </a:t>
            </a:r>
            <a:r>
              <a:rPr lang="pl-PL" sz="1700" spc="-5" dirty="0" smtClean="0">
                <a:latin typeface="Comic Sans MS"/>
                <a:cs typeface="Comic Sans MS"/>
              </a:rPr>
              <a:t>odpoczywać ze swoją ulubioną zabawką, </a:t>
            </a:r>
            <a:r>
              <a:rPr sz="1700" spc="-10" dirty="0" err="1" smtClean="0">
                <a:latin typeface="Comic Sans MS"/>
                <a:cs typeface="Comic Sans MS"/>
              </a:rPr>
              <a:t>łagodzi</a:t>
            </a:r>
            <a:r>
              <a:rPr lang="pl-PL" sz="1700" spc="-10" dirty="0" smtClean="0">
                <a:latin typeface="Comic Sans MS"/>
                <a:cs typeface="Comic Sans MS"/>
              </a:rPr>
              <a:t> to</a:t>
            </a:r>
            <a:r>
              <a:rPr sz="1700" spc="-45" dirty="0" smtClean="0">
                <a:latin typeface="Comic Sans MS"/>
                <a:cs typeface="Comic Sans MS"/>
              </a:rPr>
              <a:t> </a:t>
            </a:r>
            <a:r>
              <a:rPr sz="1700" spc="-5" dirty="0" err="1" smtClean="0">
                <a:latin typeface="Comic Sans MS"/>
                <a:cs typeface="Comic Sans MS"/>
              </a:rPr>
              <a:t>stres</a:t>
            </a:r>
            <a:r>
              <a:rPr lang="pl-PL" sz="1700" spc="-5" dirty="0" smtClean="0">
                <a:latin typeface="Comic Sans MS"/>
                <a:cs typeface="Comic Sans MS"/>
              </a:rPr>
              <a:t> </a:t>
            </a:r>
            <a:r>
              <a:rPr sz="1700" spc="-5" dirty="0" err="1" smtClean="0">
                <a:latin typeface="Comic Sans MS"/>
                <a:cs typeface="Comic Sans MS"/>
              </a:rPr>
              <a:t>związany</a:t>
            </a:r>
            <a:r>
              <a:rPr sz="1700" spc="-5" dirty="0" smtClean="0">
                <a:latin typeface="Comic Sans MS"/>
                <a:cs typeface="Comic Sans MS"/>
              </a:rPr>
              <a:t> </a:t>
            </a:r>
            <a:r>
              <a:rPr sz="1700" spc="-5" dirty="0">
                <a:latin typeface="Comic Sans MS"/>
                <a:cs typeface="Comic Sans MS"/>
              </a:rPr>
              <a:t>ze snem </a:t>
            </a:r>
            <a:r>
              <a:rPr sz="1700" dirty="0">
                <a:latin typeface="Comic Sans MS"/>
                <a:cs typeface="Comic Sans MS"/>
              </a:rPr>
              <a:t>w </a:t>
            </a:r>
            <a:r>
              <a:rPr sz="1700" dirty="0" err="1">
                <a:latin typeface="Comic Sans MS"/>
                <a:cs typeface="Comic Sans MS"/>
              </a:rPr>
              <a:t>obcym</a:t>
            </a:r>
            <a:r>
              <a:rPr sz="1700" spc="-70" dirty="0">
                <a:latin typeface="Comic Sans MS"/>
                <a:cs typeface="Comic Sans MS"/>
              </a:rPr>
              <a:t> </a:t>
            </a:r>
            <a:r>
              <a:rPr sz="1700" spc="-5" dirty="0" err="1" smtClean="0">
                <a:latin typeface="Comic Sans MS"/>
                <a:cs typeface="Comic Sans MS"/>
              </a:rPr>
              <a:t>miejscu</a:t>
            </a:r>
            <a:r>
              <a:rPr lang="pl-PL" sz="1700" spc="-5" dirty="0" smtClean="0">
                <a:latin typeface="Comic Sans MS"/>
                <a:cs typeface="Comic Sans MS"/>
              </a:rPr>
              <a:t>,</a:t>
            </a:r>
          </a:p>
          <a:p>
            <a:pPr marL="12700" marR="343535" algn="ctr">
              <a:lnSpc>
                <a:spcPct val="100000"/>
              </a:lnSpc>
              <a:spcBef>
                <a:spcPts val="580"/>
              </a:spcBef>
            </a:pPr>
            <a:endParaRPr lang="pl-PL" sz="1700" spc="-5" dirty="0" smtClean="0">
              <a:latin typeface="Comic Sans MS"/>
              <a:cs typeface="Comic Sans MS"/>
            </a:endParaRPr>
          </a:p>
          <a:p>
            <a:pPr marL="298450" marR="343535" indent="-285750" algn="ctr">
              <a:spcBef>
                <a:spcPts val="580"/>
              </a:spcBef>
              <a:buBlip>
                <a:blip r:embed="rId2"/>
              </a:buBlip>
            </a:pPr>
            <a:r>
              <a:rPr lang="pl-PL" sz="1700" dirty="0" smtClean="0">
                <a:latin typeface="Comic Sans MS"/>
                <a:cs typeface="Comic Sans MS"/>
              </a:rPr>
              <a:t>Dzieciom, które </a:t>
            </a:r>
            <a:r>
              <a:rPr lang="pl-PL" sz="1700" spc="-5" dirty="0" smtClean="0">
                <a:latin typeface="Comic Sans MS"/>
                <a:cs typeface="Comic Sans MS"/>
              </a:rPr>
              <a:t>mają </a:t>
            </a:r>
            <a:r>
              <a:rPr lang="pl-PL" sz="1700" spc="-5" dirty="0">
                <a:latin typeface="Comic Sans MS"/>
                <a:cs typeface="Comic Sans MS"/>
              </a:rPr>
              <a:t>problemy z wyciszeniem </a:t>
            </a:r>
            <a:r>
              <a:rPr lang="pl-PL" sz="1700" dirty="0">
                <a:latin typeface="Comic Sans MS"/>
                <a:cs typeface="Comic Sans MS"/>
              </a:rPr>
              <a:t>-  </a:t>
            </a:r>
            <a:r>
              <a:rPr lang="pl-PL" sz="1700" spc="-5" dirty="0" smtClean="0">
                <a:latin typeface="Comic Sans MS"/>
                <a:cs typeface="Comic Sans MS"/>
              </a:rPr>
              <a:t>czytamy bajeczki, </a:t>
            </a:r>
            <a:r>
              <a:rPr lang="pl-PL" sz="1700" spc="-5" dirty="0" err="1" smtClean="0">
                <a:latin typeface="Comic Sans MS"/>
                <a:cs typeface="Comic Sans MS"/>
              </a:rPr>
              <a:t>głaszczemy</a:t>
            </a:r>
            <a:r>
              <a:rPr lang="pl-PL" sz="1700" spc="-5" dirty="0" smtClean="0">
                <a:latin typeface="Comic Sans MS"/>
                <a:cs typeface="Comic Sans MS"/>
              </a:rPr>
              <a:t> je i tulimy,</a:t>
            </a:r>
          </a:p>
          <a:p>
            <a:pPr marL="12700" marR="343535" algn="ctr">
              <a:spcBef>
                <a:spcPts val="580"/>
              </a:spcBef>
            </a:pPr>
            <a:endParaRPr lang="pl-PL" sz="1700" dirty="0">
              <a:latin typeface="Comic Sans MS"/>
              <a:cs typeface="Comic Sans MS"/>
            </a:endParaRPr>
          </a:p>
          <a:p>
            <a:pPr marL="298450" marR="343535" indent="-285750" algn="ctr">
              <a:lnSpc>
                <a:spcPct val="100000"/>
              </a:lnSpc>
              <a:spcBef>
                <a:spcPts val="580"/>
              </a:spcBef>
              <a:buBlip>
                <a:blip r:embed="rId2"/>
              </a:buBlip>
            </a:pPr>
            <a:r>
              <a:rPr lang="pl-PL" sz="1700" spc="-5" dirty="0" smtClean="0">
                <a:latin typeface="Comic Sans MS"/>
                <a:cs typeface="Comic Sans MS"/>
              </a:rPr>
              <a:t>Odradzamy odbieranie dziecka przed odpoczynkiem przez długi okres czasu, w ten sposób odwlekamy jedynie moment, w którym to nastąpi, im szybciej dziecko się z tym zmierzy, tym lepiej.</a:t>
            </a:r>
          </a:p>
          <a:p>
            <a:pPr marL="12700" marR="343535" algn="just">
              <a:lnSpc>
                <a:spcPct val="100000"/>
              </a:lnSpc>
              <a:spcBef>
                <a:spcPts val="580"/>
              </a:spcBef>
            </a:pPr>
            <a:endParaRPr lang="pl-PL" sz="1600" spc="-5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978" y="5334000"/>
            <a:ext cx="2332022" cy="1407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0"/>
            <a:ext cx="723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spc="-5" dirty="0">
                <a:solidFill>
                  <a:srgbClr val="92D050"/>
                </a:solidFill>
                <a:latin typeface="Comic Sans MS" panose="030F0702030302020204" pitchFamily="66" charset="0"/>
              </a:rPr>
              <a:t>	</a:t>
            </a:r>
            <a:r>
              <a:rPr lang="pl-PL" sz="3600" b="1" spc="-5" dirty="0">
                <a:solidFill>
                  <a:srgbClr val="92D050"/>
                </a:solidFill>
                <a:latin typeface="Comic Sans MS" panose="030F0702030302020204" pitchFamily="66" charset="0"/>
              </a:rPr>
              <a:t>Ramowy rozkład</a:t>
            </a:r>
            <a:r>
              <a:rPr lang="pl-PL" sz="3600" b="1" spc="-75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pl-PL" sz="3600" b="1" spc="-5" dirty="0">
                <a:solidFill>
                  <a:srgbClr val="92D050"/>
                </a:solidFill>
                <a:latin typeface="Comic Sans MS" panose="030F0702030302020204" pitchFamily="66" charset="0"/>
              </a:rPr>
              <a:t>dnia</a:t>
            </a:r>
            <a:br>
              <a:rPr lang="pl-PL" sz="3600" b="1" spc="-5" dirty="0">
                <a:solidFill>
                  <a:srgbClr val="92D050"/>
                </a:solidFill>
                <a:latin typeface="Comic Sans MS" panose="030F0702030302020204" pitchFamily="66" charset="0"/>
              </a:rPr>
            </a:br>
            <a:r>
              <a:rPr lang="pl-PL" sz="3600" b="1" spc="-5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     </a:t>
            </a:r>
            <a:r>
              <a:rPr lang="pl-PL" sz="36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w</a:t>
            </a:r>
            <a:r>
              <a:rPr lang="pl-PL" sz="3600" b="1" spc="-2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pl-PL" sz="3600" b="1" dirty="0">
                <a:solidFill>
                  <a:srgbClr val="92D050"/>
                </a:solidFill>
                <a:latin typeface="Comic Sans MS" panose="030F0702030302020204" pitchFamily="66" charset="0"/>
              </a:rPr>
              <a:t>Przedszkolu Nr 2 </a:t>
            </a:r>
            <a:endParaRPr lang="pl-PL" sz="3600" b="1" dirty="0" smtClean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l-PL" sz="36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pl-PL" sz="36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   dla dzieci 3 - letnich</a:t>
            </a:r>
            <a:endParaRPr lang="pl-PL" sz="36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81000" y="1754326"/>
            <a:ext cx="6858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8.00- 8.30 </a:t>
            </a:r>
            <a:r>
              <a:rPr lang="pl-PL" dirty="0" smtClean="0">
                <a:latin typeface="Comic Sans MS" panose="030F0702030302020204" pitchFamily="66" charset="0"/>
              </a:rPr>
              <a:t>– </a:t>
            </a:r>
            <a:r>
              <a:rPr lang="pl-PL" sz="1600" dirty="0" smtClean="0">
                <a:latin typeface="Comic Sans MS" panose="030F0702030302020204" pitchFamily="66" charset="0"/>
              </a:rPr>
              <a:t>Zabawy wynikające z własnej aktywności </a:t>
            </a:r>
          </a:p>
          <a:p>
            <a:pPr algn="ctr">
              <a:buClr>
                <a:srgbClr val="92D050"/>
              </a:buClr>
            </a:pPr>
            <a:r>
              <a:rPr lang="pl-PL" sz="1600" dirty="0" smtClean="0">
                <a:latin typeface="Comic Sans MS" panose="030F0702030302020204" pitchFamily="66" charset="0"/>
              </a:rPr>
              <a:t>i potrzeb dziecka. Zabawy dowolne lub z nie wielki udziałem nauczyciela. Indywidualna realizacja zadań edukacyjnych, dodatkowe działania edukacyjne dla dzieci z deficytami rozwojowymi i dla dzieci uzdolnionych.</a:t>
            </a:r>
          </a:p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8.30 – 8.45 </a:t>
            </a:r>
            <a:r>
              <a:rPr lang="pl-PL" dirty="0" smtClean="0">
                <a:latin typeface="Comic Sans MS" panose="030F0702030302020204" pitchFamily="66" charset="0"/>
              </a:rPr>
              <a:t>– </a:t>
            </a:r>
            <a:r>
              <a:rPr lang="pl-PL" sz="1600" dirty="0" smtClean="0">
                <a:latin typeface="Comic Sans MS" panose="030F0702030302020204" pitchFamily="66" charset="0"/>
              </a:rPr>
              <a:t>Zabawy kołowe ze śpiewem, zabawy rytmiczno-ruchowe, ćwiczenia poranne. Przygotowywanie do śniadania, wykonywanie czynności </a:t>
            </a:r>
            <a:r>
              <a:rPr lang="pl-PL" sz="1600" dirty="0" err="1" smtClean="0">
                <a:latin typeface="Comic Sans MS" panose="030F0702030302020204" pitchFamily="66" charset="0"/>
              </a:rPr>
              <a:t>sanitarno</a:t>
            </a:r>
            <a:r>
              <a:rPr lang="pl-PL" sz="1600" dirty="0" smtClean="0">
                <a:latin typeface="Comic Sans MS" panose="030F0702030302020204" pitchFamily="66" charset="0"/>
              </a:rPr>
              <a:t> - higienicznych, kształtowanie nawyków higieniczno-kulturalnych. </a:t>
            </a:r>
          </a:p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8.45 – 9.00 </a:t>
            </a:r>
            <a:r>
              <a:rPr lang="pl-PL" dirty="0" smtClean="0">
                <a:latin typeface="Comic Sans MS" panose="030F0702030302020204" pitchFamily="66" charset="0"/>
              </a:rPr>
              <a:t>– </a:t>
            </a:r>
            <a:r>
              <a:rPr lang="pl-PL" sz="1600" dirty="0" smtClean="0">
                <a:latin typeface="Comic Sans MS" panose="030F0702030302020204" pitchFamily="66" charset="0"/>
              </a:rPr>
              <a:t>ŚNIADANIE – realizacja zadań programowych                   w tym zakresie</a:t>
            </a:r>
            <a:r>
              <a:rPr lang="pl-PL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9.00 – 9.30 </a:t>
            </a:r>
            <a:r>
              <a:rPr lang="pl-PL" dirty="0" smtClean="0">
                <a:latin typeface="Comic Sans MS" panose="030F0702030302020204" pitchFamily="66" charset="0"/>
              </a:rPr>
              <a:t>– </a:t>
            </a:r>
            <a:r>
              <a:rPr lang="pl-PL" sz="1600" dirty="0" smtClean="0">
                <a:latin typeface="Comic Sans MS" panose="030F0702030302020204" pitchFamily="66" charset="0"/>
              </a:rPr>
              <a:t>Wspieranie wielokierunkowej aktywności dziecka poprzez prowadzenie zajęć kierowanych, rozbudzenie u dzieci pasji poznawania otaczającego świata – zajęcia edukacyjne inspirowane przez nauczyciela, realizowane wg wybranego programu wychowania przedszkolnego. Zajęcia z języka angielskiego. </a:t>
            </a:r>
            <a:endParaRPr lang="pl-PL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8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09600" y="381000"/>
            <a:ext cx="6172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9.30 – 10.00 </a:t>
            </a:r>
            <a:r>
              <a:rPr lang="pl-PL" dirty="0" smtClean="0">
                <a:latin typeface="Comic Sans MS" panose="030F0702030302020204" pitchFamily="66" charset="0"/>
              </a:rPr>
              <a:t>– </a:t>
            </a:r>
            <a:r>
              <a:rPr lang="pl-PL" sz="1600" dirty="0" smtClean="0">
                <a:latin typeface="Comic Sans MS" panose="030F0702030302020204" pitchFamily="66" charset="0"/>
              </a:rPr>
              <a:t>Zabawy swobodne wg zainteresowań dzieci. Praca indywidualna – wspomaganie rozwoju dziecka, zabawy i ćwiczenia logopedyczne. Obserwacja dzieci, diagnozowanie ich </a:t>
            </a:r>
            <a:r>
              <a:rPr lang="pl-PL" sz="1600" dirty="0" err="1" smtClean="0">
                <a:latin typeface="Comic Sans MS" panose="030F0702030302020204" pitchFamily="66" charset="0"/>
              </a:rPr>
              <a:t>zachowań</a:t>
            </a:r>
            <a:r>
              <a:rPr lang="pl-PL" sz="1600" dirty="0" smtClean="0">
                <a:latin typeface="Comic Sans MS" panose="030F0702030302020204" pitchFamily="66" charset="0"/>
              </a:rPr>
              <a:t> </a:t>
            </a:r>
          </a:p>
          <a:p>
            <a:pPr algn="ctr">
              <a:buClr>
                <a:srgbClr val="00B050"/>
              </a:buClr>
            </a:pPr>
            <a:r>
              <a:rPr lang="pl-PL" sz="1600" dirty="0" smtClean="0">
                <a:latin typeface="Comic Sans MS" panose="030F0702030302020204" pitchFamily="66" charset="0"/>
              </a:rPr>
              <a:t>i umiejętności.</a:t>
            </a:r>
          </a:p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10.00 – 10.15 </a:t>
            </a:r>
            <a:r>
              <a:rPr lang="pl-PL" sz="1600" dirty="0" smtClean="0">
                <a:latin typeface="Comic Sans MS" panose="030F0702030302020204" pitchFamily="66" charset="0"/>
              </a:rPr>
              <a:t>– „WITAMINKA” – owocowo-warzywna przekąska, kształtowanie zdrowego odżywiania</a:t>
            </a:r>
            <a:r>
              <a:rPr lang="pl-PL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10.15-11.15</a:t>
            </a:r>
            <a:r>
              <a:rPr lang="pl-PL" dirty="0" smtClean="0">
                <a:latin typeface="Comic Sans MS" panose="030F0702030302020204" pitchFamily="66" charset="0"/>
              </a:rPr>
              <a:t> – </a:t>
            </a:r>
            <a:r>
              <a:rPr lang="pl-PL" sz="1600" dirty="0" smtClean="0">
                <a:latin typeface="Comic Sans MS" panose="030F0702030302020204" pitchFamily="66" charset="0"/>
              </a:rPr>
              <a:t>Zabawy zorganizowane i swobodne </a:t>
            </a:r>
          </a:p>
          <a:p>
            <a:pPr algn="ctr">
              <a:buClr>
                <a:srgbClr val="00B050"/>
              </a:buClr>
            </a:pPr>
            <a:r>
              <a:rPr lang="pl-PL" sz="1600" dirty="0" smtClean="0">
                <a:latin typeface="Comic Sans MS" panose="030F0702030302020204" pitchFamily="66" charset="0"/>
              </a:rPr>
              <a:t>w ogrodzie przedszkolnym, obserwacje przyrodnicze, zabawy badawcze, prace gospodarcze, porządkowe </a:t>
            </a:r>
          </a:p>
          <a:p>
            <a:pPr algn="ctr">
              <a:buClr>
                <a:srgbClr val="00B050"/>
              </a:buClr>
            </a:pPr>
            <a:r>
              <a:rPr lang="pl-PL" sz="1600" dirty="0" smtClean="0">
                <a:latin typeface="Comic Sans MS" panose="030F0702030302020204" pitchFamily="66" charset="0"/>
              </a:rPr>
              <a:t>i ogrodnicze. Wycieczki, spacery, poznawanie środowisk przyrodniczych.</a:t>
            </a:r>
          </a:p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11.15 – 11.30 </a:t>
            </a:r>
            <a:r>
              <a:rPr lang="pl-PL" sz="1600" dirty="0" smtClean="0">
                <a:latin typeface="Comic Sans MS" panose="030F0702030302020204" pitchFamily="66" charset="0"/>
              </a:rPr>
              <a:t>– Przygotowywanie do obiadu. Wykonywanie czynności wynikających z pełnionego dyżuru, czynności sanitarno-higieniczne.</a:t>
            </a:r>
          </a:p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11.30-11.50</a:t>
            </a:r>
            <a:r>
              <a:rPr lang="pl-PL" dirty="0" smtClean="0">
                <a:latin typeface="Comic Sans MS" panose="030F0702030302020204" pitchFamily="66" charset="0"/>
              </a:rPr>
              <a:t> – </a:t>
            </a:r>
            <a:r>
              <a:rPr lang="pl-PL" sz="1600" dirty="0" smtClean="0">
                <a:latin typeface="Comic Sans MS" panose="030F0702030302020204" pitchFamily="66" charset="0"/>
              </a:rPr>
              <a:t>OBIAD. Kształtowanie kulturalnego zachowania się przy stole, realizacja zadań programowych    w tym zakresie.</a:t>
            </a:r>
          </a:p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11.50 – 12.00 </a:t>
            </a:r>
            <a:r>
              <a:rPr lang="pl-PL" dirty="0" smtClean="0">
                <a:latin typeface="Comic Sans MS" panose="030F0702030302020204" pitchFamily="66" charset="0"/>
              </a:rPr>
              <a:t>– </a:t>
            </a:r>
            <a:r>
              <a:rPr lang="pl-PL" sz="1600" dirty="0" smtClean="0">
                <a:latin typeface="Comic Sans MS" panose="030F0702030302020204" pitchFamily="66" charset="0"/>
              </a:rPr>
              <a:t>Profilaktyka stomatologiczna ( na czas pandemii – zawieszona).</a:t>
            </a:r>
          </a:p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12.00 – 13.45 </a:t>
            </a:r>
            <a:r>
              <a:rPr lang="pl-PL" dirty="0" smtClean="0">
                <a:latin typeface="Comic Sans MS" panose="030F0702030302020204" pitchFamily="66" charset="0"/>
              </a:rPr>
              <a:t>– </a:t>
            </a:r>
            <a:r>
              <a:rPr lang="pl-PL" sz="1600" dirty="0" smtClean="0">
                <a:latin typeface="Comic Sans MS" panose="030F0702030302020204" pitchFamily="66" charset="0"/>
              </a:rPr>
              <a:t>Poobiedni odpoczynek – słuchanie muzyki relaksacyjnej, utworów literackich czytanych przez nauczyciela.</a:t>
            </a:r>
            <a:endParaRPr lang="pl-PL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03479" y="457200"/>
            <a:ext cx="705114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13.45 – 14.00 </a:t>
            </a:r>
            <a:r>
              <a:rPr lang="pl-PL" dirty="0" smtClean="0">
                <a:latin typeface="Comic Sans MS" panose="030F0702030302020204" pitchFamily="66" charset="0"/>
              </a:rPr>
              <a:t>– </a:t>
            </a:r>
            <a:r>
              <a:rPr lang="pl-PL" sz="1600" dirty="0" smtClean="0">
                <a:latin typeface="Comic Sans MS" panose="030F0702030302020204" pitchFamily="66" charset="0"/>
              </a:rPr>
              <a:t>Przygotowywanie do podwieczorku. Czynności organizacyjne.</a:t>
            </a:r>
          </a:p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14.00 – 14.15 </a:t>
            </a:r>
            <a:r>
              <a:rPr lang="pl-PL" dirty="0" smtClean="0">
                <a:latin typeface="Comic Sans MS" panose="030F0702030302020204" pitchFamily="66" charset="0"/>
              </a:rPr>
              <a:t>– </a:t>
            </a:r>
            <a:r>
              <a:rPr lang="pl-PL" sz="1600" dirty="0" smtClean="0">
                <a:latin typeface="Comic Sans MS" panose="030F0702030302020204" pitchFamily="66" charset="0"/>
              </a:rPr>
              <a:t>PODWIECZOREK – wdrażanie do utrzymania ładu i porządku przy stoliku, uczenie samodzielności przy pełnieniu dyżurów.</a:t>
            </a:r>
          </a:p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Comic Sans MS" panose="030F0702030302020204" pitchFamily="66" charset="0"/>
              </a:rPr>
              <a:t>14.15 – 15.00 </a:t>
            </a:r>
            <a:r>
              <a:rPr lang="pl-PL" dirty="0" smtClean="0">
                <a:latin typeface="Comic Sans MS" panose="030F0702030302020204" pitchFamily="66" charset="0"/>
              </a:rPr>
              <a:t>– </a:t>
            </a:r>
            <a:r>
              <a:rPr lang="pl-PL" sz="1600" dirty="0" smtClean="0">
                <a:latin typeface="Comic Sans MS" panose="030F0702030302020204" pitchFamily="66" charset="0"/>
              </a:rPr>
              <a:t>Kontynuacja działalności edukacyjnej, zabawy integracyjne, ruchowe, plastyczno-techniczne, prace porządkowe, omówienie wydarzeń dnia. Zabawy tematyczne </a:t>
            </a:r>
          </a:p>
          <a:p>
            <a:pPr algn="ctr">
              <a:buClr>
                <a:srgbClr val="00B050"/>
              </a:buClr>
            </a:pPr>
            <a:r>
              <a:rPr lang="pl-PL" sz="1600" dirty="0" smtClean="0">
                <a:latin typeface="Comic Sans MS" panose="030F0702030302020204" pitchFamily="66" charset="0"/>
              </a:rPr>
              <a:t>w kąciku zainteresowań, artystyczne, manipulacyjne, konstrukcyjne, badawcze. Zabawy ruchowe na świeżym powietrzu. Rozchodzenie się dzieci.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48" y="3321303"/>
            <a:ext cx="4495801" cy="353669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820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20370"/>
            <a:ext cx="58674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5963" marR="5080" indent="-704850" algn="ctr">
              <a:lnSpc>
                <a:spcPct val="100000"/>
              </a:lnSpc>
              <a:spcBef>
                <a:spcPts val="100"/>
              </a:spcBef>
            </a:pPr>
            <a:r>
              <a:rPr lang="pl-PL" spc="-5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	</a:t>
            </a:r>
            <a:r>
              <a:rPr b="1" spc="-5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Ramowy</a:t>
            </a:r>
            <a:r>
              <a:rPr b="1" spc="-5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b="1" spc="-5" dirty="0" err="1">
                <a:solidFill>
                  <a:srgbClr val="92D050"/>
                </a:solidFill>
                <a:latin typeface="Comic Sans MS" panose="030F0702030302020204" pitchFamily="66" charset="0"/>
              </a:rPr>
              <a:t>rozkład</a:t>
            </a:r>
            <a:r>
              <a:rPr b="1" spc="-75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b="1" spc="-5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dnia</a:t>
            </a:r>
            <a:r>
              <a:rPr lang="pl-PL" spc="-5" dirty="0">
                <a:solidFill>
                  <a:srgbClr val="92D050"/>
                </a:solidFill>
                <a:latin typeface="Comic Sans MS" panose="030F0702030302020204" pitchFamily="66" charset="0"/>
              </a:rPr>
              <a:t/>
            </a:r>
            <a:br>
              <a:rPr lang="pl-PL" spc="-5" dirty="0">
                <a:solidFill>
                  <a:srgbClr val="92D050"/>
                </a:solidFill>
                <a:latin typeface="Comic Sans MS" panose="030F0702030302020204" pitchFamily="66" charset="0"/>
              </a:rPr>
            </a:br>
            <a:r>
              <a:rPr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w</a:t>
            </a:r>
            <a:r>
              <a:rPr b="1" spc="-2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b="1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Przedszkolu</a:t>
            </a:r>
            <a:r>
              <a:rPr lang="pl-PL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Nr 2 dla dzieci 4-6 -latków</a:t>
            </a:r>
            <a:endParaRPr b="1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2725" y="1905000"/>
            <a:ext cx="7239000" cy="366831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 algn="ctr">
              <a:lnSpc>
                <a:spcPct val="100000"/>
              </a:lnSpc>
              <a:spcBef>
                <a:spcPts val="105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  <a:tab pos="1416050" algn="l"/>
              </a:tabLst>
            </a:pPr>
            <a:r>
              <a:rPr b="1" spc="-5" dirty="0">
                <a:latin typeface="Comic Sans MS"/>
                <a:cs typeface="Comic Sans MS"/>
              </a:rPr>
              <a:t>7.00</a:t>
            </a:r>
            <a:r>
              <a:rPr b="1" dirty="0">
                <a:latin typeface="Comic Sans MS"/>
                <a:cs typeface="Comic Sans MS"/>
              </a:rPr>
              <a:t> </a:t>
            </a:r>
            <a:r>
              <a:rPr b="1" dirty="0" smtClean="0">
                <a:latin typeface="Comic Sans MS"/>
                <a:cs typeface="Comic Sans MS"/>
              </a:rPr>
              <a:t>-</a:t>
            </a:r>
            <a:r>
              <a:rPr lang="pl-PL" b="1" dirty="0" smtClean="0">
                <a:latin typeface="Comic Sans MS"/>
                <a:cs typeface="Comic Sans MS"/>
              </a:rPr>
              <a:t> </a:t>
            </a:r>
            <a:r>
              <a:rPr b="1" spc="-5" dirty="0" smtClean="0">
                <a:latin typeface="Comic Sans MS"/>
                <a:cs typeface="Comic Sans MS"/>
              </a:rPr>
              <a:t>8.</a:t>
            </a:r>
            <a:r>
              <a:rPr lang="pl-PL" b="1" spc="-5" dirty="0" smtClean="0">
                <a:latin typeface="Comic Sans MS"/>
                <a:cs typeface="Comic Sans MS"/>
              </a:rPr>
              <a:t>0</a:t>
            </a:r>
            <a:r>
              <a:rPr b="1" spc="-5" dirty="0" smtClean="0">
                <a:latin typeface="Comic Sans MS"/>
                <a:cs typeface="Comic Sans MS"/>
              </a:rPr>
              <a:t>0 </a:t>
            </a:r>
            <a:r>
              <a:rPr dirty="0">
                <a:latin typeface="Comic Sans MS"/>
                <a:cs typeface="Comic Sans MS"/>
              </a:rPr>
              <a:t>- </a:t>
            </a:r>
            <a:r>
              <a:rPr sz="1600" spc="-5" dirty="0">
                <a:latin typeface="Comic Sans MS"/>
                <a:cs typeface="Comic Sans MS"/>
              </a:rPr>
              <a:t>Schodzenie </a:t>
            </a:r>
            <a:r>
              <a:rPr sz="1600" dirty="0" err="1">
                <a:latin typeface="Comic Sans MS"/>
                <a:cs typeface="Comic Sans MS"/>
              </a:rPr>
              <a:t>się</a:t>
            </a:r>
            <a:r>
              <a:rPr sz="1600" dirty="0">
                <a:latin typeface="Comic Sans MS"/>
                <a:cs typeface="Comic Sans MS"/>
              </a:rPr>
              <a:t> </a:t>
            </a:r>
            <a:r>
              <a:rPr sz="1600" spc="-5" dirty="0" err="1" smtClean="0">
                <a:latin typeface="Comic Sans MS"/>
                <a:cs typeface="Comic Sans MS"/>
              </a:rPr>
              <a:t>dzieci</a:t>
            </a:r>
            <a:r>
              <a:rPr lang="pl-PL" sz="1600" spc="-5" dirty="0" smtClean="0">
                <a:latin typeface="Comic Sans MS"/>
                <a:cs typeface="Comic Sans MS"/>
              </a:rPr>
              <a:t>. Zajęcia opiekuńcze. Inicjowanie rozmów z dziećmi, zabawy  integracyjne, zabawy swobodne - tworzenie sytuacji zabawowych służących realizacji pomysłów dzieci.</a:t>
            </a:r>
          </a:p>
          <a:p>
            <a:pPr marL="355600" indent="-342900" algn="ctr">
              <a:lnSpc>
                <a:spcPct val="100000"/>
              </a:lnSpc>
              <a:spcBef>
                <a:spcPts val="105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  <a:tab pos="1416050" algn="l"/>
              </a:tabLst>
            </a:pPr>
            <a:endParaRPr lang="pl-PL" sz="1600" spc="-5" dirty="0" smtClean="0">
              <a:latin typeface="Comic Sans MS"/>
              <a:cs typeface="Comic Sans MS"/>
            </a:endParaRPr>
          </a:p>
          <a:p>
            <a:pPr marL="355600" indent="-342900" algn="ctr">
              <a:spcBef>
                <a:spcPts val="105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  <a:tab pos="1416050" algn="l"/>
              </a:tabLst>
            </a:pPr>
            <a:r>
              <a:rPr b="1" spc="-5" dirty="0" smtClean="0">
                <a:latin typeface="Comic Sans MS"/>
                <a:cs typeface="Comic Sans MS"/>
              </a:rPr>
              <a:t>8.</a:t>
            </a:r>
            <a:r>
              <a:rPr lang="pl-PL" b="1" spc="-5" dirty="0" smtClean="0">
                <a:latin typeface="Comic Sans MS"/>
                <a:cs typeface="Comic Sans MS"/>
              </a:rPr>
              <a:t>0</a:t>
            </a:r>
            <a:r>
              <a:rPr b="1" spc="-5" dirty="0" smtClean="0">
                <a:latin typeface="Comic Sans MS"/>
                <a:cs typeface="Comic Sans MS"/>
              </a:rPr>
              <a:t>0</a:t>
            </a:r>
            <a:r>
              <a:rPr b="1" dirty="0" smtClean="0">
                <a:latin typeface="Comic Sans MS"/>
                <a:cs typeface="Comic Sans MS"/>
              </a:rPr>
              <a:t> -</a:t>
            </a:r>
            <a:r>
              <a:rPr lang="pl-PL" b="1" dirty="0" smtClean="0">
                <a:latin typeface="Comic Sans MS"/>
                <a:cs typeface="Comic Sans MS"/>
              </a:rPr>
              <a:t> </a:t>
            </a:r>
            <a:r>
              <a:rPr lang="pl-PL" b="1" spc="-5" dirty="0" smtClean="0">
                <a:latin typeface="Comic Sans MS"/>
                <a:cs typeface="Comic Sans MS"/>
              </a:rPr>
              <a:t>8</a:t>
            </a:r>
            <a:r>
              <a:rPr b="1" spc="-5" dirty="0" smtClean="0">
                <a:latin typeface="Comic Sans MS"/>
                <a:cs typeface="Comic Sans MS"/>
              </a:rPr>
              <a:t>.</a:t>
            </a:r>
            <a:r>
              <a:rPr lang="pl-PL" b="1" spc="-5" dirty="0" smtClean="0">
                <a:latin typeface="Comic Sans MS"/>
                <a:cs typeface="Comic Sans MS"/>
              </a:rPr>
              <a:t>3</a:t>
            </a:r>
            <a:r>
              <a:rPr b="1" spc="-5" dirty="0" smtClean="0">
                <a:latin typeface="Comic Sans MS"/>
                <a:cs typeface="Comic Sans MS"/>
              </a:rPr>
              <a:t>0 </a:t>
            </a:r>
            <a:r>
              <a:rPr dirty="0">
                <a:latin typeface="Comic Sans MS"/>
                <a:cs typeface="Comic Sans MS"/>
              </a:rPr>
              <a:t>- </a:t>
            </a:r>
            <a:r>
              <a:rPr sz="1600" spc="-5" dirty="0" err="1">
                <a:latin typeface="Comic Sans MS"/>
                <a:cs typeface="Comic Sans MS"/>
              </a:rPr>
              <a:t>Zabawy</a:t>
            </a:r>
            <a:r>
              <a:rPr sz="1600" spc="-5" dirty="0">
                <a:latin typeface="Comic Sans MS"/>
                <a:cs typeface="Comic Sans MS"/>
              </a:rPr>
              <a:t> </a:t>
            </a:r>
            <a:r>
              <a:rPr lang="pl-PL" sz="1600" spc="-5" dirty="0" smtClean="0">
                <a:latin typeface="Comic Sans MS"/>
                <a:cs typeface="Comic Sans MS"/>
              </a:rPr>
              <a:t>wynikające z własnej aktywności </a:t>
            </a:r>
          </a:p>
          <a:p>
            <a:pPr marL="12700" algn="ctr">
              <a:spcBef>
                <a:spcPts val="105"/>
              </a:spcBef>
              <a:buClr>
                <a:srgbClr val="92D050"/>
              </a:buClr>
              <a:tabLst>
                <a:tab pos="354965" algn="l"/>
                <a:tab pos="355600" algn="l"/>
                <a:tab pos="1416050" algn="l"/>
              </a:tabLst>
            </a:pPr>
            <a:r>
              <a:rPr lang="pl-PL" sz="1600" spc="-5" dirty="0" smtClean="0">
                <a:latin typeface="Comic Sans MS"/>
                <a:cs typeface="Comic Sans MS"/>
              </a:rPr>
              <a:t>i potrzeb dziecka, zabawy dowolne lub z niewielkim udziałem nauczyciela. Obserwacja dzieci, diagnozowanie ich </a:t>
            </a:r>
            <a:r>
              <a:rPr lang="pl-PL" sz="1600" spc="-5" dirty="0" err="1" smtClean="0">
                <a:latin typeface="Comic Sans MS"/>
                <a:cs typeface="Comic Sans MS"/>
              </a:rPr>
              <a:t>zachowań</a:t>
            </a:r>
            <a:r>
              <a:rPr lang="pl-PL" sz="1600" spc="-5" dirty="0">
                <a:latin typeface="Comic Sans MS"/>
                <a:cs typeface="Comic Sans MS"/>
              </a:rPr>
              <a:t> </a:t>
            </a:r>
            <a:endParaRPr lang="pl-PL" sz="1600" spc="-5" dirty="0" smtClean="0">
              <a:latin typeface="Comic Sans MS"/>
              <a:cs typeface="Comic Sans MS"/>
            </a:endParaRPr>
          </a:p>
          <a:p>
            <a:pPr marL="12700" algn="ctr">
              <a:spcBef>
                <a:spcPts val="105"/>
              </a:spcBef>
              <a:buClr>
                <a:srgbClr val="92D050"/>
              </a:buClr>
              <a:tabLst>
                <a:tab pos="354965" algn="l"/>
                <a:tab pos="355600" algn="l"/>
                <a:tab pos="1416050" algn="l"/>
              </a:tabLst>
            </a:pPr>
            <a:r>
              <a:rPr lang="pl-PL" sz="1600" spc="-5" dirty="0" smtClean="0">
                <a:latin typeface="Comic Sans MS"/>
                <a:cs typeface="Comic Sans MS"/>
              </a:rPr>
              <a:t>i umiejętności. Indywidualna realizacja zadań edukacyjnych, dodatkowe działania edukacyjne dla dzieci z deficytami rozwojowymi i dla dzieci uzdolnionych.</a:t>
            </a:r>
            <a:endParaRPr sz="1600" dirty="0">
              <a:latin typeface="Comic Sans MS"/>
              <a:cs typeface="Comic Sans MS"/>
            </a:endParaRPr>
          </a:p>
          <a:p>
            <a:pPr marL="355600" indent="-342900" algn="ctr">
              <a:lnSpc>
                <a:spcPct val="100000"/>
              </a:lnSpc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  <a:tab pos="1416050" algn="l"/>
              </a:tabLst>
            </a:pPr>
            <a:r>
              <a:rPr lang="pl-PL" b="1" spc="-5" dirty="0">
                <a:latin typeface="Comic Sans MS"/>
                <a:cs typeface="Comic Sans MS"/>
              </a:rPr>
              <a:t>8</a:t>
            </a:r>
            <a:r>
              <a:rPr b="1" spc="-5" dirty="0" smtClean="0">
                <a:latin typeface="Comic Sans MS"/>
                <a:cs typeface="Comic Sans MS"/>
              </a:rPr>
              <a:t>.</a:t>
            </a:r>
            <a:r>
              <a:rPr lang="pl-PL" b="1" spc="-5" dirty="0" smtClean="0">
                <a:latin typeface="Comic Sans MS"/>
                <a:cs typeface="Comic Sans MS"/>
              </a:rPr>
              <a:t>30</a:t>
            </a:r>
            <a:r>
              <a:rPr b="1" dirty="0" smtClean="0">
                <a:latin typeface="Comic Sans MS"/>
                <a:cs typeface="Comic Sans MS"/>
              </a:rPr>
              <a:t> -</a:t>
            </a:r>
            <a:r>
              <a:rPr lang="pl-PL" b="1" dirty="0" smtClean="0">
                <a:latin typeface="Comic Sans MS"/>
                <a:cs typeface="Comic Sans MS"/>
              </a:rPr>
              <a:t> </a:t>
            </a:r>
            <a:r>
              <a:rPr lang="pl-PL" b="1" spc="-5" dirty="0" smtClean="0">
                <a:latin typeface="Comic Sans MS"/>
                <a:cs typeface="Comic Sans MS"/>
              </a:rPr>
              <a:t>8</a:t>
            </a:r>
            <a:r>
              <a:rPr b="1" spc="-5" dirty="0" smtClean="0">
                <a:latin typeface="Comic Sans MS"/>
                <a:cs typeface="Comic Sans MS"/>
              </a:rPr>
              <a:t>.</a:t>
            </a:r>
            <a:r>
              <a:rPr lang="pl-PL" b="1" spc="-5" dirty="0" smtClean="0">
                <a:latin typeface="Comic Sans MS"/>
                <a:cs typeface="Comic Sans MS"/>
              </a:rPr>
              <a:t>45</a:t>
            </a:r>
            <a:r>
              <a:rPr b="1" spc="-5" dirty="0" smtClean="0">
                <a:latin typeface="Comic Sans MS"/>
                <a:cs typeface="Comic Sans MS"/>
              </a:rPr>
              <a:t> </a:t>
            </a:r>
            <a:r>
              <a:rPr lang="pl-PL" dirty="0" smtClean="0">
                <a:latin typeface="Comic Sans MS"/>
                <a:cs typeface="Comic Sans MS"/>
              </a:rPr>
              <a:t>–</a:t>
            </a:r>
            <a:r>
              <a:rPr spc="-5" dirty="0" smtClean="0">
                <a:latin typeface="Comic Sans MS"/>
                <a:cs typeface="Comic Sans MS"/>
              </a:rPr>
              <a:t> </a:t>
            </a:r>
            <a:r>
              <a:rPr lang="pl-PL" sz="1600" spc="-5" dirty="0" smtClean="0">
                <a:latin typeface="Comic Sans MS"/>
                <a:cs typeface="Comic Sans MS"/>
              </a:rPr>
              <a:t>Zabawy kołowe ze śpiewem, zabawy rytmiczno-ruchowe. Ćwiczenia poranne. Przygotowywanie do śniadania, wykonywanie czynności wynikających z pełnienia dyżurów, czynności sanitarno-higienicznych, kształtowanie nawyków higieniczno-kulturalnych.</a:t>
            </a:r>
            <a:endParaRPr sz="16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  <a:alpha val="99000"/>
              </a:schemeClr>
            </a:gs>
            <a:gs pos="60000">
              <a:schemeClr val="accent1">
                <a:lumMod val="45000"/>
                <a:lumOff val="5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-1194330" y="609600"/>
            <a:ext cx="11543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l-PL" sz="3900" b="1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Wszystko zaczyna się od przedszkola</a:t>
            </a:r>
            <a:endParaRPr lang="pl-PL" sz="39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051"/>
            <a:ext cx="9144000" cy="582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9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1" y="685800"/>
            <a:ext cx="6934200" cy="4995598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 algn="ctr">
              <a:lnSpc>
                <a:spcPct val="100000"/>
              </a:lnSpc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pl-PL" b="1" spc="-5" dirty="0" smtClean="0">
                <a:latin typeface="Comic Sans MS"/>
                <a:cs typeface="Comic Sans MS"/>
              </a:rPr>
              <a:t>8.45 </a:t>
            </a:r>
            <a:r>
              <a:rPr lang="pl-PL" b="1" dirty="0">
                <a:latin typeface="Comic Sans MS"/>
                <a:cs typeface="Comic Sans MS"/>
              </a:rPr>
              <a:t>- </a:t>
            </a:r>
            <a:r>
              <a:rPr lang="pl-PL" b="1" spc="-5" dirty="0">
                <a:latin typeface="Comic Sans MS"/>
                <a:cs typeface="Comic Sans MS"/>
              </a:rPr>
              <a:t>9</a:t>
            </a:r>
            <a:r>
              <a:rPr lang="pl-PL" b="1" spc="-5" dirty="0" smtClean="0">
                <a:latin typeface="Comic Sans MS"/>
                <a:cs typeface="Comic Sans MS"/>
              </a:rPr>
              <a:t>.00 </a:t>
            </a:r>
            <a:r>
              <a:rPr lang="pl-PL" dirty="0" smtClean="0">
                <a:latin typeface="Comic Sans MS"/>
                <a:cs typeface="Comic Sans MS"/>
              </a:rPr>
              <a:t>– </a:t>
            </a:r>
            <a:r>
              <a:rPr lang="pl-PL" sz="1600" spc="-5" dirty="0" smtClean="0">
                <a:latin typeface="Comic Sans MS"/>
                <a:cs typeface="Comic Sans MS"/>
              </a:rPr>
              <a:t>ŚNIADANIE – realizacja zadań programowych                  w tym zakresie.</a:t>
            </a:r>
            <a:endParaRPr lang="pl-PL" sz="1600" dirty="0">
              <a:latin typeface="Comic Sans MS"/>
              <a:cs typeface="Comic Sans MS"/>
            </a:endParaRPr>
          </a:p>
          <a:p>
            <a:pPr marL="355600" marR="323215" indent="-342900" algn="ctr">
              <a:lnSpc>
                <a:spcPct val="100000"/>
              </a:lnSpc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pl-PL" b="1" spc="-5" dirty="0">
                <a:latin typeface="Comic Sans MS"/>
                <a:cs typeface="Comic Sans MS"/>
              </a:rPr>
              <a:t>9</a:t>
            </a:r>
            <a:r>
              <a:rPr lang="pl-PL" b="1" spc="-5" dirty="0" smtClean="0">
                <a:latin typeface="Comic Sans MS"/>
                <a:cs typeface="Comic Sans MS"/>
              </a:rPr>
              <a:t>.00 </a:t>
            </a:r>
            <a:r>
              <a:rPr lang="pl-PL" b="1" dirty="0" smtClean="0">
                <a:latin typeface="Comic Sans MS"/>
                <a:cs typeface="Comic Sans MS"/>
              </a:rPr>
              <a:t>– </a:t>
            </a:r>
            <a:r>
              <a:rPr lang="pl-PL" b="1" spc="-5" dirty="0" smtClean="0">
                <a:latin typeface="Comic Sans MS"/>
                <a:cs typeface="Comic Sans MS"/>
              </a:rPr>
              <a:t>10.00 </a:t>
            </a:r>
            <a:r>
              <a:rPr lang="pl-PL" dirty="0" smtClean="0">
                <a:latin typeface="Comic Sans MS"/>
                <a:cs typeface="Comic Sans MS"/>
              </a:rPr>
              <a:t>– </a:t>
            </a:r>
            <a:r>
              <a:rPr lang="pl-PL" sz="1600" spc="-5" dirty="0" smtClean="0">
                <a:latin typeface="Comic Sans MS"/>
                <a:cs typeface="Comic Sans MS"/>
              </a:rPr>
              <a:t>Wspieranie wielokierunkowej aktywności dzieci poprzez prowadzenie zajęć kierowanych – rozbudzanie u dzieci pasji, poznawania otaczającego  świata, zajęcia edukacyjne inspirowane przez nauczyciela realizowane wg wybranego programu wychowania przedszkolnego. Zajęcia z języka angielskiego i religii.</a:t>
            </a:r>
          </a:p>
          <a:p>
            <a:pPr marL="355600" indent="-342900" algn="ctr">
              <a:lnSpc>
                <a:spcPct val="100000"/>
              </a:lnSpc>
              <a:spcBef>
                <a:spcPts val="484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pl-PL" b="1" spc="-5" dirty="0" smtClean="0">
                <a:latin typeface="Comic Sans MS"/>
                <a:cs typeface="Comic Sans MS"/>
              </a:rPr>
              <a:t>10.00 </a:t>
            </a:r>
            <a:r>
              <a:rPr lang="pl-PL" b="1" dirty="0" smtClean="0">
                <a:latin typeface="Comic Sans MS"/>
                <a:cs typeface="Comic Sans MS"/>
              </a:rPr>
              <a:t>– </a:t>
            </a:r>
            <a:r>
              <a:rPr lang="pl-PL" b="1" spc="-5" dirty="0" smtClean="0">
                <a:latin typeface="Comic Sans MS"/>
                <a:cs typeface="Comic Sans MS"/>
              </a:rPr>
              <a:t>10.15 </a:t>
            </a:r>
            <a:r>
              <a:rPr lang="pl-PL" dirty="0" smtClean="0">
                <a:latin typeface="Comic Sans MS"/>
                <a:cs typeface="Comic Sans MS"/>
              </a:rPr>
              <a:t>– </a:t>
            </a:r>
            <a:r>
              <a:rPr lang="pl-PL" sz="1600" dirty="0" smtClean="0">
                <a:latin typeface="Comic Sans MS"/>
                <a:cs typeface="Comic Sans MS"/>
              </a:rPr>
              <a:t>„WITAMINKA” – owocowo-warzywne przekąski</a:t>
            </a:r>
            <a:endParaRPr lang="pl-PL" sz="1600" dirty="0">
              <a:latin typeface="Comic Sans MS"/>
              <a:cs typeface="Comic Sans MS"/>
            </a:endParaRPr>
          </a:p>
          <a:p>
            <a:pPr marL="355600" indent="-342900" algn="ctr">
              <a:lnSpc>
                <a:spcPct val="100000"/>
              </a:lnSpc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pl-PL" b="1" spc="-5" dirty="0" smtClean="0">
                <a:latin typeface="Comic Sans MS"/>
                <a:cs typeface="Comic Sans MS"/>
              </a:rPr>
              <a:t>10.15 </a:t>
            </a:r>
            <a:r>
              <a:rPr lang="pl-PL" b="1" dirty="0" smtClean="0">
                <a:latin typeface="Comic Sans MS"/>
                <a:cs typeface="Comic Sans MS"/>
              </a:rPr>
              <a:t>– </a:t>
            </a:r>
            <a:r>
              <a:rPr lang="pl-PL" b="1" spc="-5" dirty="0" smtClean="0">
                <a:latin typeface="Comic Sans MS"/>
                <a:cs typeface="Comic Sans MS"/>
              </a:rPr>
              <a:t>11.15 </a:t>
            </a:r>
            <a:r>
              <a:rPr lang="pl-PL" dirty="0" smtClean="0">
                <a:latin typeface="Comic Sans MS"/>
                <a:cs typeface="Comic Sans MS"/>
              </a:rPr>
              <a:t>–</a:t>
            </a:r>
            <a:r>
              <a:rPr lang="pl-PL" sz="1600" dirty="0" smtClean="0">
                <a:latin typeface="Comic Sans MS"/>
                <a:cs typeface="Comic Sans MS"/>
              </a:rPr>
              <a:t>Zabawy zorganizowane i swobodne w ogrodzie, obserwacje przyrodnicze, zabawy badawcze, prace gospodarcze, ogrodnicze. Wycieczki, spacery.</a:t>
            </a:r>
            <a:endParaRPr lang="pl-PL" sz="1600" spc="-5" dirty="0" smtClean="0">
              <a:latin typeface="Comic Sans MS"/>
              <a:cs typeface="Comic Sans MS"/>
            </a:endParaRPr>
          </a:p>
          <a:p>
            <a:pPr marL="355600" indent="-342900" algn="ctr">
              <a:lnSpc>
                <a:spcPct val="100000"/>
              </a:lnSpc>
              <a:spcBef>
                <a:spcPts val="575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b="1" spc="-5" dirty="0" smtClean="0">
                <a:latin typeface="Comic Sans MS"/>
                <a:cs typeface="Comic Sans MS"/>
              </a:rPr>
              <a:t>1</a:t>
            </a:r>
            <a:r>
              <a:rPr lang="pl-PL" b="1" spc="-5" dirty="0" smtClean="0">
                <a:latin typeface="Comic Sans MS"/>
                <a:cs typeface="Comic Sans MS"/>
              </a:rPr>
              <a:t>1.15</a:t>
            </a:r>
            <a:r>
              <a:rPr b="1" spc="-5" dirty="0" smtClean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- </a:t>
            </a:r>
            <a:r>
              <a:rPr b="1" spc="-5" dirty="0" smtClean="0">
                <a:latin typeface="Comic Sans MS"/>
                <a:cs typeface="Comic Sans MS"/>
              </a:rPr>
              <a:t>1</a:t>
            </a:r>
            <a:r>
              <a:rPr lang="pl-PL" b="1" spc="-5" dirty="0" smtClean="0">
                <a:latin typeface="Comic Sans MS"/>
                <a:cs typeface="Comic Sans MS"/>
              </a:rPr>
              <a:t>1</a:t>
            </a:r>
            <a:r>
              <a:rPr b="1" spc="-5" dirty="0" smtClean="0">
                <a:latin typeface="Comic Sans MS"/>
                <a:cs typeface="Comic Sans MS"/>
              </a:rPr>
              <a:t>.30 </a:t>
            </a:r>
            <a:r>
              <a:rPr lang="pl-PL" dirty="0" smtClean="0">
                <a:latin typeface="Comic Sans MS"/>
                <a:cs typeface="Comic Sans MS"/>
              </a:rPr>
              <a:t>–</a:t>
            </a:r>
            <a:r>
              <a:rPr dirty="0" smtClean="0">
                <a:latin typeface="Comic Sans MS"/>
                <a:cs typeface="Comic Sans MS"/>
              </a:rPr>
              <a:t> </a:t>
            </a:r>
            <a:r>
              <a:rPr lang="pl-PL" sz="1600" spc="-5" dirty="0" smtClean="0">
                <a:latin typeface="Comic Sans MS"/>
                <a:cs typeface="Comic Sans MS"/>
              </a:rPr>
              <a:t>Przygotowanie do obiadu, czynności sanitarno-higieniczne.</a:t>
            </a:r>
            <a:endParaRPr sz="1600" dirty="0">
              <a:latin typeface="Comic Sans MS"/>
              <a:cs typeface="Comic Sans MS"/>
            </a:endParaRPr>
          </a:p>
          <a:p>
            <a:pPr marL="355600" indent="-342900" algn="ctr">
              <a:lnSpc>
                <a:spcPct val="100000"/>
              </a:lnSpc>
              <a:spcBef>
                <a:spcPts val="484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b="1" spc="-5" dirty="0" smtClean="0">
                <a:latin typeface="Comic Sans MS"/>
                <a:cs typeface="Comic Sans MS"/>
              </a:rPr>
              <a:t>1</a:t>
            </a:r>
            <a:r>
              <a:rPr lang="pl-PL" b="1" spc="-5" dirty="0" smtClean="0">
                <a:latin typeface="Comic Sans MS"/>
                <a:cs typeface="Comic Sans MS"/>
              </a:rPr>
              <a:t>1</a:t>
            </a:r>
            <a:r>
              <a:rPr b="1" spc="-5" dirty="0" smtClean="0">
                <a:latin typeface="Comic Sans MS"/>
                <a:cs typeface="Comic Sans MS"/>
              </a:rPr>
              <a:t>.30 </a:t>
            </a:r>
            <a:r>
              <a:rPr b="1" dirty="0">
                <a:latin typeface="Comic Sans MS"/>
                <a:cs typeface="Comic Sans MS"/>
              </a:rPr>
              <a:t>– </a:t>
            </a:r>
            <a:r>
              <a:rPr b="1" spc="-5" dirty="0" smtClean="0">
                <a:latin typeface="Comic Sans MS"/>
                <a:cs typeface="Comic Sans MS"/>
              </a:rPr>
              <a:t>1</a:t>
            </a:r>
            <a:r>
              <a:rPr lang="pl-PL" b="1" spc="-5" dirty="0" smtClean="0">
                <a:latin typeface="Comic Sans MS"/>
                <a:cs typeface="Comic Sans MS"/>
              </a:rPr>
              <a:t>1</a:t>
            </a:r>
            <a:r>
              <a:rPr b="1" spc="-5" dirty="0" smtClean="0">
                <a:latin typeface="Comic Sans MS"/>
                <a:cs typeface="Comic Sans MS"/>
              </a:rPr>
              <a:t>.50 </a:t>
            </a:r>
            <a:r>
              <a:rPr lang="pl-PL" dirty="0" smtClean="0">
                <a:latin typeface="Comic Sans MS"/>
                <a:cs typeface="Comic Sans MS"/>
              </a:rPr>
              <a:t>–</a:t>
            </a:r>
            <a:r>
              <a:rPr spc="-10" dirty="0" smtClean="0">
                <a:latin typeface="Comic Sans MS"/>
                <a:cs typeface="Comic Sans MS"/>
              </a:rPr>
              <a:t> </a:t>
            </a:r>
            <a:r>
              <a:rPr lang="pl-PL" sz="1600" spc="-5" dirty="0" smtClean="0">
                <a:latin typeface="Comic Sans MS"/>
                <a:cs typeface="Comic Sans MS"/>
              </a:rPr>
              <a:t>OBIAD – kształtowanie kulturalnego zachowania przy stole</a:t>
            </a:r>
            <a:r>
              <a:rPr lang="pl-PL" spc="-5" dirty="0" smtClean="0">
                <a:latin typeface="Comic Sans MS"/>
                <a:cs typeface="Comic Sans MS"/>
              </a:rPr>
              <a:t>.</a:t>
            </a:r>
            <a:endParaRPr dirty="0">
              <a:latin typeface="Comic Sans MS"/>
              <a:cs typeface="Comic Sans MS"/>
            </a:endParaRPr>
          </a:p>
          <a:p>
            <a:pPr marL="355600" marR="5080" indent="-342900" algn="ctr">
              <a:lnSpc>
                <a:spcPct val="100000"/>
              </a:lnSpc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b="1" spc="-5" dirty="0" smtClean="0">
                <a:latin typeface="Comic Sans MS"/>
                <a:cs typeface="Comic Sans MS"/>
              </a:rPr>
              <a:t>1</a:t>
            </a:r>
            <a:r>
              <a:rPr lang="pl-PL" b="1" spc="-5" dirty="0" smtClean="0">
                <a:latin typeface="Comic Sans MS"/>
                <a:cs typeface="Comic Sans MS"/>
              </a:rPr>
              <a:t>1</a:t>
            </a:r>
            <a:r>
              <a:rPr b="1" spc="-5" dirty="0" smtClean="0">
                <a:latin typeface="Comic Sans MS"/>
                <a:cs typeface="Comic Sans MS"/>
              </a:rPr>
              <a:t>.50 </a:t>
            </a:r>
            <a:r>
              <a:rPr b="1" dirty="0">
                <a:latin typeface="Comic Sans MS"/>
                <a:cs typeface="Comic Sans MS"/>
              </a:rPr>
              <a:t>- </a:t>
            </a:r>
            <a:r>
              <a:rPr b="1" spc="-5" dirty="0" smtClean="0">
                <a:latin typeface="Comic Sans MS"/>
                <a:cs typeface="Comic Sans MS"/>
              </a:rPr>
              <a:t>1</a:t>
            </a:r>
            <a:r>
              <a:rPr lang="pl-PL" b="1" spc="-5" dirty="0" smtClean="0">
                <a:latin typeface="Comic Sans MS"/>
                <a:cs typeface="Comic Sans MS"/>
              </a:rPr>
              <a:t>2</a:t>
            </a:r>
            <a:r>
              <a:rPr b="1" spc="-5" dirty="0" smtClean="0">
                <a:latin typeface="Comic Sans MS"/>
                <a:cs typeface="Comic Sans MS"/>
              </a:rPr>
              <a:t>.00 </a:t>
            </a:r>
            <a:r>
              <a:rPr lang="pl-PL" sz="1600" dirty="0" smtClean="0">
                <a:latin typeface="Comic Sans MS"/>
                <a:cs typeface="Comic Sans MS"/>
              </a:rPr>
              <a:t>–</a:t>
            </a:r>
            <a:r>
              <a:rPr sz="1600" dirty="0" smtClean="0">
                <a:latin typeface="Comic Sans MS"/>
                <a:cs typeface="Comic Sans MS"/>
              </a:rPr>
              <a:t> </a:t>
            </a:r>
            <a:r>
              <a:rPr lang="pl-PL" sz="1600" dirty="0" smtClean="0">
                <a:latin typeface="Comic Sans MS"/>
                <a:cs typeface="Comic Sans MS"/>
              </a:rPr>
              <a:t>Profilaktyka stomatologiczna.</a:t>
            </a:r>
            <a:endParaRPr sz="16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053" y="76200"/>
            <a:ext cx="7300111" cy="4629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42900" algn="ctr">
              <a:lnSpc>
                <a:spcPct val="100000"/>
              </a:lnSpc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pl-PL" b="1" spc="-5" dirty="0">
                <a:latin typeface="Comic Sans MS"/>
                <a:cs typeface="Comic Sans MS"/>
              </a:rPr>
              <a:t>12.00 </a:t>
            </a:r>
            <a:r>
              <a:rPr lang="pl-PL" b="1" dirty="0">
                <a:latin typeface="Comic Sans MS"/>
                <a:cs typeface="Comic Sans MS"/>
              </a:rPr>
              <a:t>- </a:t>
            </a:r>
            <a:r>
              <a:rPr lang="pl-PL" b="1" spc="-5" dirty="0">
                <a:latin typeface="Comic Sans MS"/>
                <a:cs typeface="Comic Sans MS"/>
              </a:rPr>
              <a:t>12.30 </a:t>
            </a:r>
            <a:r>
              <a:rPr lang="pl-PL" dirty="0">
                <a:latin typeface="Comic Sans MS"/>
                <a:cs typeface="Comic Sans MS"/>
              </a:rPr>
              <a:t>–</a:t>
            </a:r>
            <a:r>
              <a:rPr lang="pl-PL" spc="-5" dirty="0">
                <a:latin typeface="Comic Sans MS"/>
                <a:cs typeface="Comic Sans MS"/>
              </a:rPr>
              <a:t> </a:t>
            </a:r>
            <a:r>
              <a:rPr lang="pl-PL" sz="1600" dirty="0">
                <a:latin typeface="Comic Sans MS"/>
                <a:cs typeface="Comic Sans MS"/>
              </a:rPr>
              <a:t>Relaks poobiedni, słuchanie muzyki relaksacyjnej, utworów literackich czytanych przez </a:t>
            </a:r>
            <a:r>
              <a:rPr lang="pl-PL" sz="1600" dirty="0" smtClean="0">
                <a:latin typeface="Comic Sans MS"/>
                <a:cs typeface="Comic Sans MS"/>
              </a:rPr>
              <a:t>nauczyciela,</a:t>
            </a:r>
          </a:p>
          <a:p>
            <a:pPr marL="355600" indent="-342900" algn="ctr">
              <a:lnSpc>
                <a:spcPct val="100000"/>
              </a:lnSpc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pl-PL" b="1" dirty="0" smtClean="0">
                <a:latin typeface="Comic Sans MS"/>
                <a:cs typeface="Comic Sans MS"/>
              </a:rPr>
              <a:t>12.30 – 13.45 </a:t>
            </a:r>
            <a:r>
              <a:rPr lang="pl-PL" dirty="0" smtClean="0">
                <a:latin typeface="Comic Sans MS"/>
                <a:cs typeface="Comic Sans MS"/>
              </a:rPr>
              <a:t>– </a:t>
            </a:r>
            <a:r>
              <a:rPr lang="pl-PL" sz="1600" dirty="0" smtClean="0">
                <a:latin typeface="Comic Sans MS"/>
                <a:cs typeface="Comic Sans MS"/>
              </a:rPr>
              <a:t>Tworzenie różnorodnych sytuacji edukacyjnych sprzyjających twórczości plastycznej, muzycznej, ruchowej oraz werbalnej dzieci. Praca indywidualna, kompensacyjno-stymulująca                     z dziećmi. Zabawy utrwalające wiadomości. Zabawy dowolne w sali i na powietrzu.</a:t>
            </a:r>
          </a:p>
          <a:p>
            <a:pPr marL="355600" indent="-342900" algn="ctr"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pl-PL" b="1" spc="-5" dirty="0" smtClean="0">
                <a:latin typeface="Comic Sans MS"/>
                <a:cs typeface="Comic Sans MS"/>
              </a:rPr>
              <a:t>13.45</a:t>
            </a:r>
            <a:r>
              <a:rPr lang="pl-PL" b="1" spc="10" dirty="0" smtClean="0">
                <a:latin typeface="Comic Sans MS"/>
                <a:cs typeface="Comic Sans MS"/>
              </a:rPr>
              <a:t> </a:t>
            </a:r>
            <a:r>
              <a:rPr lang="pl-PL" b="1" dirty="0">
                <a:latin typeface="Comic Sans MS"/>
                <a:cs typeface="Comic Sans MS"/>
              </a:rPr>
              <a:t>-</a:t>
            </a:r>
            <a:r>
              <a:rPr lang="pl-PL" b="1" spc="5" dirty="0">
                <a:latin typeface="Comic Sans MS"/>
                <a:cs typeface="Comic Sans MS"/>
              </a:rPr>
              <a:t> </a:t>
            </a:r>
            <a:r>
              <a:rPr lang="pl-PL" b="1" spc="-5" dirty="0" smtClean="0">
                <a:latin typeface="Comic Sans MS"/>
                <a:cs typeface="Comic Sans MS"/>
              </a:rPr>
              <a:t>14.00 </a:t>
            </a:r>
            <a:r>
              <a:rPr lang="pl-PL" dirty="0" smtClean="0">
                <a:latin typeface="Comic Sans MS"/>
                <a:cs typeface="Comic Sans MS"/>
              </a:rPr>
              <a:t>- </a:t>
            </a:r>
            <a:r>
              <a:rPr lang="pl-PL" sz="1600" dirty="0" smtClean="0">
                <a:latin typeface="Comic Sans MS"/>
                <a:cs typeface="Comic Sans MS"/>
              </a:rPr>
              <a:t>Przygotowanie do podwieczorku, czynności organizacyjne.</a:t>
            </a:r>
          </a:p>
          <a:p>
            <a:pPr marL="355600" indent="-342900" algn="ctr"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pl-PL" b="1" dirty="0" smtClean="0">
                <a:latin typeface="Comic Sans MS"/>
                <a:cs typeface="Comic Sans MS"/>
              </a:rPr>
              <a:t>14.00 – 14.15 </a:t>
            </a:r>
            <a:r>
              <a:rPr lang="pl-PL" dirty="0" smtClean="0">
                <a:latin typeface="Comic Sans MS"/>
                <a:cs typeface="Comic Sans MS"/>
              </a:rPr>
              <a:t>– </a:t>
            </a:r>
            <a:r>
              <a:rPr lang="pl-PL" sz="1600" dirty="0" smtClean="0">
                <a:latin typeface="Comic Sans MS"/>
                <a:cs typeface="Comic Sans MS"/>
              </a:rPr>
              <a:t>PODWIECZOREK – wdrażanie do utrzymania ładu                i porządku przy stoliku, uczenie samodzielności przy pełnieniu dyżurów.</a:t>
            </a:r>
          </a:p>
          <a:p>
            <a:pPr marL="355600" indent="-342900" algn="ctr"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pl-PL" b="1" dirty="0" smtClean="0">
                <a:latin typeface="Comic Sans MS"/>
                <a:cs typeface="Comic Sans MS"/>
              </a:rPr>
              <a:t>14.15 – 15.00 </a:t>
            </a:r>
            <a:r>
              <a:rPr lang="pl-PL" dirty="0" smtClean="0">
                <a:latin typeface="Comic Sans MS"/>
                <a:cs typeface="Comic Sans MS"/>
              </a:rPr>
              <a:t>– </a:t>
            </a:r>
            <a:r>
              <a:rPr lang="pl-PL" sz="1600" dirty="0" smtClean="0">
                <a:latin typeface="Comic Sans MS"/>
                <a:cs typeface="Comic Sans MS"/>
              </a:rPr>
              <a:t>Kontynuacja działalności edukacyjnej, zabawy integracyjne, ruchowe, plastyczno-techniczne, prace porządkowe, omówienie wydarzeń dnia.</a:t>
            </a:r>
          </a:p>
          <a:p>
            <a:pPr marL="355600" indent="-342900" algn="ctr">
              <a:spcBef>
                <a:spcPts val="48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pl-PL" b="1" dirty="0" smtClean="0">
                <a:latin typeface="Comic Sans MS"/>
                <a:cs typeface="Comic Sans MS"/>
              </a:rPr>
              <a:t>15.00 – </a:t>
            </a:r>
            <a:r>
              <a:rPr lang="pl-PL" b="1" dirty="0" smtClean="0">
                <a:latin typeface="Comic Sans MS"/>
                <a:cs typeface="Comic Sans MS"/>
              </a:rPr>
              <a:t>16.00 </a:t>
            </a:r>
            <a:r>
              <a:rPr lang="pl-PL" dirty="0" smtClean="0">
                <a:latin typeface="Comic Sans MS"/>
                <a:cs typeface="Comic Sans MS"/>
              </a:rPr>
              <a:t>– </a:t>
            </a:r>
            <a:r>
              <a:rPr lang="pl-PL" sz="1600" dirty="0" smtClean="0">
                <a:latin typeface="Comic Sans MS"/>
                <a:cs typeface="Comic Sans MS"/>
              </a:rPr>
              <a:t>Zabawy tematyczne, manipulacyjne, na świeżym powietrzu – grupy łączone.</a:t>
            </a:r>
            <a:endParaRPr lang="pl-PL" sz="1600" dirty="0">
              <a:latin typeface="Comic Sans MS"/>
              <a:cs typeface="Comic Sans MS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705672"/>
            <a:ext cx="5562600" cy="20207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479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9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4800" y="1066800"/>
            <a:ext cx="8242937" cy="5534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  <a:tabLst>
                <a:tab pos="354965" algn="l"/>
                <a:tab pos="355600" algn="l"/>
                <a:tab pos="2821305" algn="l"/>
              </a:tabLst>
            </a:pPr>
            <a:r>
              <a:rPr sz="1800" dirty="0">
                <a:solidFill>
                  <a:srgbClr val="1F9035"/>
                </a:solidFill>
                <a:latin typeface="Comic Sans MS"/>
                <a:cs typeface="Comic Sans MS"/>
              </a:rPr>
              <a:t>Ubrania </a:t>
            </a:r>
            <a:r>
              <a:rPr sz="1800" spc="-5" dirty="0">
                <a:solidFill>
                  <a:srgbClr val="1F9035"/>
                </a:solidFill>
                <a:latin typeface="Comic Sans MS"/>
                <a:cs typeface="Comic Sans MS"/>
              </a:rPr>
              <a:t>na</a:t>
            </a:r>
            <a:r>
              <a:rPr sz="1800" spc="-40" dirty="0">
                <a:solidFill>
                  <a:srgbClr val="1F9035"/>
                </a:solidFill>
                <a:latin typeface="Comic Sans MS"/>
                <a:cs typeface="Comic Sans MS"/>
              </a:rPr>
              <a:t> </a:t>
            </a:r>
            <a:r>
              <a:rPr sz="1800" spc="-5" dirty="0" err="1">
                <a:solidFill>
                  <a:srgbClr val="1F9035"/>
                </a:solidFill>
                <a:latin typeface="Comic Sans MS"/>
                <a:cs typeface="Comic Sans MS"/>
              </a:rPr>
              <a:t>zmianę</a:t>
            </a:r>
            <a:r>
              <a:rPr sz="1800" spc="-10" dirty="0">
                <a:solidFill>
                  <a:srgbClr val="1F9035"/>
                </a:solidFill>
                <a:latin typeface="Comic Sans MS"/>
                <a:cs typeface="Comic Sans MS"/>
              </a:rPr>
              <a:t> </a:t>
            </a:r>
            <a:r>
              <a:rPr sz="1800" dirty="0" smtClean="0">
                <a:latin typeface="Comic Sans MS"/>
                <a:cs typeface="Comic Sans MS"/>
              </a:rPr>
              <a:t>-</a:t>
            </a:r>
            <a:r>
              <a:rPr lang="pl-PL" sz="1800" dirty="0" smtClean="0">
                <a:latin typeface="Comic Sans MS"/>
                <a:cs typeface="Comic Sans MS"/>
              </a:rPr>
              <a:t> np. </a:t>
            </a:r>
            <a:r>
              <a:rPr sz="1800" spc="-5" dirty="0" err="1" smtClean="0">
                <a:latin typeface="Comic Sans MS"/>
                <a:cs typeface="Comic Sans MS"/>
              </a:rPr>
              <a:t>majteczki</a:t>
            </a:r>
            <a:r>
              <a:rPr sz="1800" spc="-5" dirty="0">
                <a:latin typeface="Comic Sans MS"/>
                <a:cs typeface="Comic Sans MS"/>
              </a:rPr>
              <a:t>, skarpetki, koszulka,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spc="-5" dirty="0" err="1" smtClean="0">
                <a:latin typeface="Comic Sans MS"/>
                <a:cs typeface="Comic Sans MS"/>
              </a:rPr>
              <a:t>rajstopki</a:t>
            </a:r>
            <a:r>
              <a:rPr lang="pl-PL" sz="1800" spc="-5" dirty="0" smtClean="0">
                <a:latin typeface="Comic Sans MS"/>
                <a:cs typeface="Comic Sans MS"/>
              </a:rPr>
              <a:t>, spodenki</a:t>
            </a:r>
            <a:r>
              <a:rPr sz="1800" spc="-5" dirty="0" smtClean="0">
                <a:latin typeface="Comic Sans MS"/>
                <a:cs typeface="Comic Sans MS"/>
              </a:rPr>
              <a:t>.</a:t>
            </a:r>
            <a:r>
              <a:rPr lang="pl-PL" dirty="0" smtClean="0">
                <a:latin typeface="Comic Sans MS"/>
                <a:cs typeface="Comic Sans MS"/>
              </a:rPr>
              <a:t>Ubranka na zmianę proszę podpisać imieniem i nazwiskiem dziecka, przygotować w podpisanym woreczku.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  <a:tab pos="2821305" algn="l"/>
              </a:tabLst>
            </a:pPr>
            <a:endParaRPr lang="pl-PL" dirty="0" smtClean="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  <a:tabLst>
                <a:tab pos="354965" algn="l"/>
                <a:tab pos="355600" algn="l"/>
                <a:tab pos="2821305" algn="l"/>
              </a:tabLst>
            </a:pPr>
            <a:r>
              <a:rPr sz="1800" dirty="0" err="1" smtClean="0">
                <a:solidFill>
                  <a:srgbClr val="1F9035"/>
                </a:solidFill>
                <a:latin typeface="Comic Sans MS"/>
                <a:cs typeface="Comic Sans MS"/>
              </a:rPr>
              <a:t>Kapcie</a:t>
            </a:r>
            <a:r>
              <a:rPr sz="1800" dirty="0" smtClean="0">
                <a:solidFill>
                  <a:srgbClr val="1F9035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- spód </a:t>
            </a:r>
            <a:r>
              <a:rPr sz="1800" spc="-5" dirty="0">
                <a:latin typeface="Comic Sans MS"/>
                <a:cs typeface="Comic Sans MS"/>
              </a:rPr>
              <a:t>zapobiegający </a:t>
            </a:r>
            <a:r>
              <a:rPr sz="1800" dirty="0">
                <a:latin typeface="Comic Sans MS"/>
                <a:cs typeface="Comic Sans MS"/>
              </a:rPr>
              <a:t>poślizgowi, </a:t>
            </a:r>
            <a:r>
              <a:rPr sz="1800" spc="-5" dirty="0">
                <a:latin typeface="Comic Sans MS"/>
                <a:cs typeface="Comic Sans MS"/>
              </a:rPr>
              <a:t>możliwie </a:t>
            </a:r>
            <a:r>
              <a:rPr sz="1800" spc="-10" dirty="0">
                <a:latin typeface="Comic Sans MS"/>
                <a:cs typeface="Comic Sans MS"/>
              </a:rPr>
              <a:t>jak </a:t>
            </a:r>
            <a:r>
              <a:rPr sz="1800" spc="-5" dirty="0">
                <a:latin typeface="Comic Sans MS"/>
                <a:cs typeface="Comic Sans MS"/>
              </a:rPr>
              <a:t>najłatwiejsze do  </a:t>
            </a:r>
            <a:r>
              <a:rPr sz="1800" spc="-10" dirty="0" err="1" smtClean="0">
                <a:latin typeface="Comic Sans MS"/>
                <a:cs typeface="Comic Sans MS"/>
              </a:rPr>
              <a:t>zakładania</a:t>
            </a:r>
            <a:r>
              <a:rPr lang="pl-PL" sz="1800" spc="-10" dirty="0" smtClean="0">
                <a:latin typeface="Comic Sans MS"/>
                <a:cs typeface="Comic Sans MS"/>
              </a:rPr>
              <a:t>, np. na rzepy.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  <a:tab pos="2821305" algn="l"/>
              </a:tabLst>
            </a:pPr>
            <a:endParaRPr lang="pl-PL" sz="1800" b="1" dirty="0">
              <a:solidFill>
                <a:srgbClr val="1F9035"/>
              </a:solidFill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  <a:tabLst>
                <a:tab pos="354965" algn="l"/>
                <a:tab pos="355600" algn="l"/>
                <a:tab pos="2821305" algn="l"/>
              </a:tabLst>
            </a:pPr>
            <a:r>
              <a:rPr sz="1800" dirty="0" smtClean="0">
                <a:solidFill>
                  <a:srgbClr val="1F9035"/>
                </a:solidFill>
                <a:latin typeface="Comic Sans MS"/>
                <a:cs typeface="Comic Sans MS"/>
              </a:rPr>
              <a:t>Do</a:t>
            </a:r>
            <a:r>
              <a:rPr sz="1800" spc="-10" dirty="0" smtClean="0">
                <a:solidFill>
                  <a:srgbClr val="1F9035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solidFill>
                  <a:srgbClr val="1F9035"/>
                </a:solidFill>
                <a:latin typeface="Comic Sans MS"/>
                <a:cs typeface="Comic Sans MS"/>
              </a:rPr>
              <a:t>leżakowania:</a:t>
            </a:r>
            <a:endParaRPr sz="1800" dirty="0">
              <a:latin typeface="Comic Sans MS"/>
              <a:cs typeface="Comic Sans MS"/>
            </a:endParaRPr>
          </a:p>
          <a:p>
            <a:pPr marL="728980" lvl="1" indent="-342900">
              <a:lnSpc>
                <a:spcPct val="100000"/>
              </a:lnSpc>
              <a:spcBef>
                <a:spcPts val="434"/>
              </a:spcBef>
              <a:buFont typeface="Comic Sans MS"/>
              <a:buChar char="−"/>
              <a:tabLst>
                <a:tab pos="728345" algn="l"/>
                <a:tab pos="728980" algn="l"/>
              </a:tabLst>
            </a:pPr>
            <a:r>
              <a:rPr sz="1800" dirty="0" err="1" smtClean="0">
                <a:solidFill>
                  <a:srgbClr val="1F9035"/>
                </a:solidFill>
                <a:latin typeface="Comic Sans MS"/>
                <a:cs typeface="Comic Sans MS"/>
              </a:rPr>
              <a:t>Piżamka</a:t>
            </a:r>
            <a:r>
              <a:rPr sz="1800" dirty="0" smtClean="0">
                <a:solidFill>
                  <a:srgbClr val="1F9035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– </a:t>
            </a:r>
            <a:r>
              <a:rPr sz="1800" spc="-5" dirty="0">
                <a:latin typeface="Comic Sans MS"/>
                <a:cs typeface="Comic Sans MS"/>
              </a:rPr>
              <a:t>najlepiej </a:t>
            </a:r>
            <a:r>
              <a:rPr sz="1800" dirty="0">
                <a:latin typeface="Comic Sans MS"/>
                <a:cs typeface="Comic Sans MS"/>
              </a:rPr>
              <a:t>znana </a:t>
            </a:r>
            <a:r>
              <a:rPr sz="1800" spc="-5" dirty="0">
                <a:latin typeface="Comic Sans MS"/>
                <a:cs typeface="Comic Sans MS"/>
              </a:rPr>
              <a:t>wcześniej dziecku, nie „prosto ze</a:t>
            </a:r>
            <a:r>
              <a:rPr sz="1800" spc="-65" dirty="0">
                <a:latin typeface="Comic Sans MS"/>
                <a:cs typeface="Comic Sans MS"/>
              </a:rPr>
              <a:t> </a:t>
            </a:r>
            <a:r>
              <a:rPr sz="1800" dirty="0" err="1">
                <a:latin typeface="Comic Sans MS"/>
                <a:cs typeface="Comic Sans MS"/>
              </a:rPr>
              <a:t>sklepu</a:t>
            </a:r>
            <a:r>
              <a:rPr sz="1800" dirty="0" smtClean="0">
                <a:latin typeface="Comic Sans MS"/>
                <a:cs typeface="Comic Sans MS"/>
              </a:rPr>
              <a:t>”</a:t>
            </a:r>
            <a:r>
              <a:rPr lang="pl-PL" sz="1800" dirty="0" smtClean="0">
                <a:latin typeface="Comic Sans MS"/>
                <a:cs typeface="Comic Sans MS"/>
              </a:rPr>
              <a:t>, również z imieniem i nazwiskiem malucha.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  <a:tab pos="2821305" algn="l"/>
              </a:tabLst>
            </a:pPr>
            <a:endParaRPr lang="pl-PL" dirty="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  <a:tabLst>
                <a:tab pos="354965" algn="l"/>
                <a:tab pos="355600" algn="l"/>
                <a:tab pos="2821305" algn="l"/>
              </a:tabLst>
            </a:pP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Teczka </a:t>
            </a:r>
            <a:r>
              <a:rPr lang="pl-PL" spc="-5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na</a:t>
            </a:r>
            <a:r>
              <a:rPr lang="pl-PL" spc="-25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pl-PL" spc="-5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gumkę</a:t>
            </a:r>
            <a:r>
              <a:rPr lang="pl-PL" spc="-5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,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  <a:tabLst>
                <a:tab pos="354965" algn="l"/>
                <a:tab pos="355600" algn="l"/>
                <a:tab pos="2821305" algn="l"/>
              </a:tabLst>
            </a:pPr>
            <a:r>
              <a:rPr lang="pl-PL" spc="-5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Chusteczki nawilżane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  <a:tabLst>
                <a:tab pos="354965" algn="l"/>
                <a:tab pos="355600" algn="l"/>
                <a:tab pos="2821305" algn="l"/>
              </a:tabLst>
            </a:pPr>
            <a:r>
              <a:rPr lang="pl-PL" spc="-5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Chusteczki higieniczne wyciągane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  <a:tab pos="2821305" algn="l"/>
              </a:tabLst>
            </a:pPr>
            <a:endParaRPr lang="pl-PL" dirty="0">
              <a:latin typeface="Comic Sans MS"/>
              <a:cs typeface="Comic Sans MS"/>
            </a:endParaRPr>
          </a:p>
          <a:p>
            <a:pPr marL="1910080" marR="5080" indent="-1374775">
              <a:lnSpc>
                <a:spcPct val="100000"/>
              </a:lnSpc>
            </a:pPr>
            <a:endParaRPr lang="pl-PL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1910080" marR="5080" indent="-1374775">
              <a:lnSpc>
                <a:spcPct val="100000"/>
              </a:lnSpc>
            </a:pPr>
            <a:r>
              <a:rPr lang="pl-PL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Wyprawkę </a:t>
            </a:r>
            <a:r>
              <a:rPr lang="pl-PL" b="1" spc="-5" dirty="0">
                <a:solidFill>
                  <a:srgbClr val="FF0000"/>
                </a:solidFill>
                <a:latin typeface="Comic Sans MS"/>
                <a:cs typeface="Comic Sans MS"/>
              </a:rPr>
              <a:t>(skompletowaną) prosimy przynieść </a:t>
            </a:r>
            <a:r>
              <a:rPr lang="pl-PL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pierwszego </a:t>
            </a:r>
            <a:r>
              <a:rPr lang="pl-PL" b="1" spc="-5" dirty="0">
                <a:solidFill>
                  <a:srgbClr val="FF0000"/>
                </a:solidFill>
                <a:latin typeface="Comic Sans MS"/>
                <a:cs typeface="Comic Sans MS"/>
              </a:rPr>
              <a:t>dnia </a:t>
            </a:r>
            <a:r>
              <a:rPr lang="pl-PL" b="1" dirty="0">
                <a:solidFill>
                  <a:srgbClr val="FF0000"/>
                </a:solidFill>
                <a:latin typeface="Comic Sans MS"/>
                <a:cs typeface="Comic Sans MS"/>
              </a:rPr>
              <a:t>pobytu</a:t>
            </a:r>
            <a:r>
              <a:rPr lang="pl-PL" b="1" spc="-6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pl-PL" b="1" spc="-5" dirty="0" smtClean="0">
                <a:solidFill>
                  <a:srgbClr val="FF0000"/>
                </a:solidFill>
                <a:latin typeface="Comic Sans MS"/>
                <a:cs typeface="Comic Sans MS"/>
              </a:rPr>
              <a:t>dziecka</a:t>
            </a:r>
            <a:r>
              <a:rPr lang="pl-PL" dirty="0" smtClean="0">
                <a:latin typeface="Comic Sans MS"/>
                <a:cs typeface="Comic Sans MS"/>
              </a:rPr>
              <a:t> </a:t>
            </a:r>
            <a:r>
              <a:rPr lang="pl-PL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w</a:t>
            </a:r>
            <a:r>
              <a:rPr lang="pl-PL" b="1" spc="-15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pl-PL" b="1" spc="-5" dirty="0">
                <a:solidFill>
                  <a:srgbClr val="FF0000"/>
                </a:solidFill>
                <a:latin typeface="Comic Sans MS"/>
                <a:cs typeface="Comic Sans MS"/>
              </a:rPr>
              <a:t>przedszkolu.</a:t>
            </a:r>
            <a:endParaRPr lang="pl-PL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8746" y="304800"/>
            <a:ext cx="560895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rgbClr val="92D050"/>
                </a:solidFill>
                <a:latin typeface="Comic Sans MS" panose="030F0702030302020204" pitchFamily="66" charset="0"/>
              </a:rPr>
              <a:t>Wyprawka </a:t>
            </a:r>
            <a:r>
              <a:rPr b="1" spc="-5" dirty="0">
                <a:solidFill>
                  <a:srgbClr val="92D050"/>
                </a:solidFill>
                <a:latin typeface="Comic Sans MS" panose="030F0702030302020204" pitchFamily="66" charset="0"/>
              </a:rPr>
              <a:t>dla</a:t>
            </a:r>
            <a:r>
              <a:rPr b="1" spc="-65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b="1" spc="-5" dirty="0">
                <a:solidFill>
                  <a:srgbClr val="92D050"/>
                </a:solidFill>
                <a:latin typeface="Comic Sans MS" panose="030F0702030302020204" pitchFamily="66" charset="0"/>
              </a:rPr>
              <a:t>dzieci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962400"/>
            <a:ext cx="3657600" cy="12954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9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830358" y="274777"/>
            <a:ext cx="6079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INFORMACJE PRAKTYCZNE</a:t>
            </a:r>
            <a:endParaRPr lang="pl-PL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07676" y="226017"/>
            <a:ext cx="632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solidFill>
                  <a:srgbClr val="FFFF00"/>
                </a:solidFill>
                <a:latin typeface="Comic Sans MS" panose="030F0702030302020204" pitchFamily="66" charset="0"/>
              </a:rPr>
              <a:t>INFORMACJE PRAKTYCZNE</a:t>
            </a:r>
          </a:p>
        </p:txBody>
      </p:sp>
      <p:sp>
        <p:nvSpPr>
          <p:cNvPr id="2" name="AutoShape 2" descr="data:image/png;base64,iVBORw0KGgoAAAANSUhEUgAAAjUAAADbCAYAAACVxGBDAAAgAElEQVR4nOydd1TU19aGSdT0Xu7Nd0tu6r1pmh419ooVkQ4qotgVERt2jYoK2LvS7L1r7B0EpFhROgiCgoooHQSe748zIz+GAWkyYs6z1l5JkBnOMIT9uve799FDIpFIJBKJ5DlAT9cHkEgkEolEIqkOpKiRSCQSiUTyXCBFjUQikUgkkucCKWokEolEIpE8F0hRI5FIJBKJ5LlAihqJRCKRSCTPBVLUSCQSiUQieS6QokYikUgkEslzgRQ1EolEIpFIngukqJFIJBKJRPJcIEWNRCKRSCSS5wIpaiQSiUQikTwXSFGjS/KSdH0CiUQikUieG6So0SUZgbo+gUQikUgkzw1S1OiS+39CVpiuTyGRSCQSyXOBFDW65O4eeHBW16eQSCQSieS5QIoaXZEWDMnbREgkEolEIqkyUtToirt7IGmjiJybuj6NRCKRSCS1HilqdMVtr6J44K3jw0gkEolEUvuRokYXpAVB4qqiSN6s6xNJJBKJRFLrkaJGF9zdBQlLiodEIpFIJJIqIUWNLrg5r2SkBev6VBKJRCKR1GqkqKlpMq5D3ByIm62IOXBHTkFJJBKJRFIVpKipae7thRvTVfFH0b/HzdL1ySQSiUQiqdVIUVPTxDtDzKSSETsZsmN0fTqJRCKRSGotUtTUJDmJEO2oirGKUH3s/jFdn1AikUgkklqLFDU1SeoZiHIoisgRxf87cZmuTyiRSCQSSa1Fipqa5NZqiBgGEUO1xDCIdND1CSUSiUQiqbVIUVOTRI6A8AGq6K+IAUWRGa7rU0okEolEUiuRoqamyIqCsD4QaqOI3hr/bSPuhJJIJBKJRFJhpKipKe7shOs9VGFVSvSAuJm6Pmn1k3lZ1yeQSCQSyV+AZ1fUpB5+vm6vvvEHXDMpihDjolB+/Lqlrk9avTw4BplXdX0KiUQikfwFeHZFTeYVSNkN2VG6Pkn1EGIKV7vBVQNFdNX4bwPxORnPgQjISYCUfXBvl65PIpFIJJK/CM+uqAG4u1tE5nVdn6RqZFyGKx0V0aGUUP150gZdn7hqZFyBe3tE3D+i69NIJBKJ5C/Csy1qUo8KUXNnO6Sd1/VpKk/SWrjURiNaa4Tiz6JH6frElSf1BCRvEx6iu3sgI0TXJ5JIJBLJX4RnW9RkXBcJMnkzJK2vvRt3I+3hYnNVNFNEU43/biY+53JbXZ+4ctzZDknrIGkjJG+FOzt0fSKJRCKR/IV4tkUNQPImkShve8Et99qZKC80Kh7BDbWH8nPSg3V96vKTFQ23PcVywVsecHutaKHd26/rk0kkEonkL8SzL2ruHSxKmIkrIGEJ3PbQ9anKT+opCPoZgn7SiB81QvlnP4vXWRt44AM350PCIkhYBomrhPi8vQbSL+r6dBKJRCL5C/Hsi5qMEJEoE5eLxHlzPsS7ws0FkJuk69M9mbgZEFhfFd8Vj4BvS35M/bnXTHV98idzdyfEzRI3j9+cBzcXCjGWuBJuuen6dBKJRCL5i/HsixoQFYCbC0XijHcWifTGDIibDbm3dH26srnYFM7/TyP+W0ooPifgKzEW/aySuAJip4j9O3FOEDenSGwmLK79E1wSiUQiqXXUDlFzdzfEzxWJM84JbkwXCTVmIsROg8wwXZ9QO+kXwf8zVXyqEZ9ohPLPVI95Fv1DuUli63H0WIgZD7GTxXugFpnxLqKa9vCcrk8qkUgkkr8YtUPUZFwVCfPGTJFAYydDzASRWKNGQdRoyLim61OW5OZ88Ps3+P1LhO8/NeIfqlB8TP25fv+CyKG6fgXFyQwX3+vI4RDlANFjIHocxEyC2KlCbKrbUc96BU0ikUgkzx21Q9SAEDWxU0UCjR4nEmrUSJFgI4ZCxLBnbxPv5bZw7u9w7kON+KCUUH7O3yHgf7p+BUXcPwlhtuIm8YjBEGknbh2PGg3RjkJkqttRiUt1fVqJRCKR/AWpPaLmznbRbop2FIk0ykEk1oghItGG2UJYf0g9q+uTCnLiwOdd8HlHFW9rxFsaofwz9WPeFdNFuiZprbhsM9Ra3DQe3h/CBwkhGWkvxKWyHZV6QtcnlkgkEslfkNojajKuqQTNKJFII4aJikF4fwjrKxLu9R5wzQJST+r6tBA/D7zfAO/Xwfs1EWdf1YhXVKH4mPpzvV8Tj42y1+3riJsFIUZwzUzcJB7aC0JtIKwfhA8UVTJlOypmPOTE6/bMEolEIvlLUntEDYjWU6S9SKThA0ViDesjEu11K5F4Q4zEpZC63j584Tc4+xKcqQdn6iqiThmh/Lx64vH+H+vm/LlJogp2pZO4eDOku+omcQu43hNCe5dsR0U5CBEkkUgkEokOqF2i5s5WhaCxFYn1ek+4bikSbkh3cdP1lU5wWV9sI9YFmaFw+gU4rVcUZyoQysedfgFST9fs+dMviO/lpdZwuZ24ZPNqFyEWQ4zhmnnJdpRa2KQcqNmzSiQSiUSionaJmqyIIv9MaO+idlOIMYQYisR7pSNcbi8S8sUWutk+HDsOzuoVhXclQvn4yEE1d/bkTaorG34Xd1FdaiUMz1c6wJXOQjRqtqOUwiY7tubOKpFIJBKJgtolakAYUh/7Z8yL2k1XOovEe7mtSMQXm4vEHNxQTOTUJIGfgI+eiHNVCPVznP+oZs4dZQ9BP4irGoJ/hQuNxfLASy3F7eGX25dsR123LBI20eNq5pwSiUQikWih9omaO9s0/DOKdtOlNiIBX2wqEnLwbyJBB34vkm5N8OAU+OoVhZ+W8NcS2j7PT/E89w89vTNnRcEVfbHFOOBbCGwg7qMK/kV1wWYTIRI121EhhkXC5npPMSUlkUgkEomOqH2iJidRJWi6i4rBlU7F200Xmqhuwv5VJObABhDwjbh64Ep7yLn5dM8XbVMkVM5rREA5QvMx51XPFWH4dM6bvBXOf6Haavy5uK4h4GtxD1XQD+JyzdLaUWphE2Is2oCZ15/OGSUSiUQiKQe1T9SA2ItytavKP9NOJWgU7aagn0VCDqwvEvT5/4prB/z+A4HfPL0V/nm3IeiVIoESqIigCob6cernCnpFPH91Em4rlv75fqTaZvyxuKbh/BeKqs332ttRxXw23YTPSSKRSCQSHVI7Rc2d7QpB00pUEDTbTQHfisR8/kuRqP0+Vl1F8BH4/ROSN1b/uZIWFBcmwaq4UIkIVoT6+W7Prp5zPjwPgV+LPTo+b8O598QWY9//E9czPK7a/E9UuQLrF29HFfPZ6Athk7iies4mkUgkEkklqZ2iJjdJi6DR0m5St1X8/i0S9rkPRQL3eVsk9NjJ1Xuuqx8ViZKLqrhURlxWRWl/flERF/TE81eVuNlisd+ZemLxn/fr4P2m2GBcrGrzH1Hd0mxHFfPZtCgSNhlXqn42iUQikUiqQO0UNQBRI7QIGi3tJr9/iUR97gORuL3fVG33fVksubtuWT3nebC7pFi5oiWulhHaPl9T+DzYXbnzZYXCpUZiRFy9C+dMHbHg7+yrGlWbv4uLNjXbUSV8Niphc820er6HEolEIpFUgdorau7u1jAEqwWNst30D9WFku8XVWfOvqLa8vuiSOxn9USyz62iXyWmg3bhEqKKaxUI9WO0iZ4blTAMx48TE1TqMXH1HpwzemK535m6QuR5v6a6h+rdku2oEj4bhbC5Oa9q3zuJRCKRSKqB2itqAC7+rmEIVgsaRbvJ512RqL1fL6rOnH5BJHT1YrxzehD4ETw8VblzZF8sEjBKcXJdEaEVDPXjNMXOVT3x9crDg0Nw5auiKSr1iLimuDmtJ0Te46qNRjuqhM9GKWx+ExuIJRKJRCLRMbVb1EQ5iJZIwFcq/4xS0Gi2m14S7RZ1dcZbr2g5nnqfzHk9uFmJBXLxhkUiRi1KwhQRXslQP15T6MQ/oVqTdxvibIpMxuopKvV4uFLclKjaqL026nbU+xo+G6WwaSC8TRKJRCKRPAPUblGTclAhaD5R+WeUgkaj3aRZnVGLGfVOmQCVCLj2FWT4le8M2ReLixi1IIlQRaSWiNIS2j4vQhFKoRNaRrUmaSpceaXIaKyepCpN3CirNo+9Nup21OsaPhulsPmvMGTHzaiud1MikUgkkipRu0UNiBHux4LmI5V/Rilo6hZdKHlWozqjFDPqXTLqyaUrr0ByOUaoEw2LRExpoiVaFTHlDPXnaxM9apGTqFGtebgZwj8qalGpTcbaxI22qk2JdlSd4j6bYsLm46LJqLSAp/O+SiQSiURSQWq/qIkerSFo3lb5ZxSCRrPdpKzOqMWMep+MenpJbfiN+gEyTmn/2lmnSgoZTfESq4obFYhYRZQmdCL1IOciZJ6CGz8UVXDUPpyyxI1m1UZbO0rpsykmbD4smowKblSDb7REIpFIJGVT+0VN6iktgublkv4ZTe+MturMJYWYUZt+1T6ZREPIiy3+tW/+UFzEaAqYOFXEVyLUj9UUO0qRE/tRkcBRt6jKI27Kqtpo+myUwsb7TcVk1D8hZoIu3nGJRCKRSLRS+0UNiO245RE0mt6Z0qozakGj9sqo20tRr0CKykicsbtIyChFjFKY3FREgkYkKkLzzxI0HqsUOqUJnIqIm9KqNpo+G6WwOVOvaDJK3Yp66Kvb910ikUgkEgXPh6iJGVd+QVOR6ozSK6NsLcV9BAmflBQySgGjFC23FHH7CaH+PG2iRylytAmc8ogbZdVG6bXRbEdpChv1ZJS6FRX4la7fdYlEIpFIivF8iJq0gNIFjTb/jFrQKKszSjGjrs5oihl1VUZTyChFjKZ4SVJEcjlD/fmaYkcpcrQJnLLEjXosXF21eVI7SttklLIVFTVC1++6RCKRSCTFeD5EDUDgt6ULGk3/jLLdpKzOKFtNakGjTcxoVmQ0RYxSoNxRxd0KxB1FKIVOWQLnSeJGWbUprR2lTdioJ6M0PTYPzur6HZdIJBKJpBjPj6iJnVq2oNH0z5TmndGszmgTM8qqjKaQUQqYexqRohH3tXwsReMxmkKnNIFTlrjRVrXRbEeVJWw0W1F+/9D1uy2RSCQSSQmeH1GTHVs+QaP0z5TmnVFWZ5RtJrWYUQsKTSGjKV7uKyJVEQ+0RKpGKB+rFDpKkaMUOGWJmydVbUozEJcmbCIH6frdlkgkEomkBM+PqAG40qjIFFyWoNE0Az+pOqNuM2lWZZQVGaWI0RQvD1WRVo5Qf66m4ClN4JRH3JRWtdEmbJQG4tKEzf1Dun6nJRKJRCIpwfMlam6vKG4KLkvQaLabNKsz2jwzpVVl1EJGKWLKI2DKG0qho03gaBM36qqSsmrzJGGjNBCX1oo6/46u32VJJcmNDuOuzxlSrl/X9VEkktpFSgqPrl7k1rGjXNi6kxu+cp3Fs8rzJWrybpeccqqsoNHmmVGKGbWweFpCpiyBo1nB0SZuNKs22tpRmj4bpbDR5rHx14MoG12/y5JykH7tInFHDnLecw07Zy1m4SgXxtkvw26UJ8ttB+j6eBLJs0tEOClnT3J563b2LPPE2cWDPk7raTHvIA32RPHpSl9WDBqs61NKSuH5EjUA4R1KTjmVR9Ao201qQaMWM8rqjKaYqQkh8ySBo03caFZtNNtRSp+NprDRZh4O1BOCMVW2np4lCpNukxrsR8Se3Zxd4c7GqfOYPcKVkcOXM3zqPgbOPY/N8kh6eyYxYFsmP/ZfzsAWbXV9bIlE98THk+7vQ8TevRxzX8eK+Z4Mn7Mefefd/Ox1kU8O3OMdH6h7CfTC4OV4eCMW9MZ6Mbyrka5PLymF50/U3PPSPuVUmqBR+me0eWc0PTPPgph5krgpq2qj6bNRCpvSzMNqf82F8reeHtyI5U509PMXsTGk3LzJ/Vu3eHAn+en9HGsh70YUyefOELJ1K0cWrMB9wjymDZ/LyFGeDJtxlP4LLtF7ZQzWXsnYbkrFbmc64//MxulkHsuCYfia63xtPAWjhm25f/lCjZ5dItEZd++SeymQ+EN/cm7NRtYt8mTcHC8MZ22h0cpzfLk7gfdPP+LlYNC7DnWi4PV4+Og2fJkCP6TD77nQCnj/UCx6I9bQqXUXMiNCdf3KJFp4/kQNwOVXSgoaTVOwUtBomoG1VWfUnpmaajNVRdyUVrUpS9iUZR5WC5sbNuX69l/ZspkLJt0JMzMmxNjwuYqrxt25bGrEZTNjgs1NCOrdk/P9bQl0GE7QH1O5tGwpYbt2khAcRNqdO5X+Ec4Kv8rN44cJXreevc5LWDZ2LuOGzmPEuM0MnX0G28XXsF59k95r7zJgy0Mcdmcw+XAOc07ns8gfVlyA1Zdh1SVYEQxOxx7SefwufraeS7tmhlzdsaXSZ5NInlUKroeQdOIoQRs3s2OpJzNdveg1exPNFh3jm63R/N/xTF4LgBdC4IVIeOUGfJgIn96F+g+hYTY0zxcCpg3QsgCa5MBv6fDva3nouYWjN20Pv+pbEP3nPl2/XIkWnk9RE2dRfLFeeQSNphlYszrzLIsZzdBWtSlL2Gh6bML0iu+xURuHH5av9RTo4Y6voQHYDYVxY2C0w/MTo0aAgz2MGA72w2DYEBg8EAb2h359ye3Tm5ReVkSYGuNvaozvsCFcXLyQmJMnyEy9X+J7VXj3Lg8vBRDz5z583deydfpC5o50ZeTQRdhP3s0gFz/6LAvH2iMRm/UpDNqWxuh9mUw7mourdwFLAmDlRSFgVl6EJefB9UwefxxKY+yOOwxbG0//1ZGYzvGj47g9NB24gsZterFn+jQAUlNTq/V/PYmkRoiNJc3Pm9Cduzi0eh0L53oycPZ62jjv4Yd1V/n3oVTe9IU6l0EvHF6KgXcT4ONk+OYB/JIFTR8J8dIaaFUIzfKEeGlwF76Mg3+FwQcX4S0/ePUsvLA/G731N9Cbc4zPjAZzYr4r9+/f504V/vIiqX6eT1GTdqjIR1NRQaNsN6mrM7oWKdUtbNQ+m9KEjXqPzXW9IuNwSPlbT6GbxxE46HeSx3aALd1hX0/Y2wv22sC+vrCvP+wfCAeGwIFh8Kc9HBwJB0fDn+Ng62zY6gxbXWCbK6xa/uzEymWwfAksXQSLF8B8V3CZDU7TYcokIeJG2sPQQRQOsCW3T29Se1kRYWaMt5kJ3g52eM+ZxZEFS1kzeT4z7OcyysENuz8OMmB+MDYrorH2SqLvxlSG7Uhn3IEsZpzIY965QpYFicrL6suiErPIr5A5J3OYcuABo7YmMcQrlr7LQ+m58BIWcwMxc/HH1NkP0zl+mMw+R9cph2k1zJPvOw5hgXVvbiUmkpSUxIMHD57i/4x/DXITZGJ7Kty6RVaQP9H79nLKcz1uCz0ZOXsNXWbv4Fe3AD7fl8R7Zwt46QLohUKdaHgzHv6RBP+7Dz9lwO950LJQiJfWQItH0CgTfkiBrxLg4wj422V4+zy85g0vnyyk7rFC6hwtpM4R8c+6x6DO4Tz0tiSit8CHt3tOYGmvXvjv3off7v1cPXKCyDPnuOHjT9y588T7BhSLm77nSQ6+qOvvZrlJ9A8iXsvrqNk4T1JAIPcvBJF59265z/58ihqA8I+KNgVH6JU0BZclaJTtJl2Lk6qEsh2l9NmUJWyUC/qUbaibNkXf29xYeHAIEqZCuCGFV1to3A/1Mni/AT7vitu8/f4F/p/C+f9C4HcQ9CME/wYXmsCllnC5HVzpBFe7wTUTuG4FoTYQ3h8ihkDkCIgeAzETIHYaXHKCIGcImgcXFsPpxXBoMRxeBodXwpHVIg6vhF1LwHMeeM4Fj7ng6QqeLjDbqXIxxwmcZ4lwmQ1znWGeK8yfCwvmwYK5MM8F5syCP6aC4xgKhw8jb4Atab17kmxlwSWjbmzrbs4f9kvouzKS/ptSsd+VwcSD2cw+9YgFfrA8uKh9tDwIFpzLx+lYFhP33GfEpkQGukdjs/QaPRZcxNw1QCVefDF19sXU2Q8zF3/MXPwxdz2Puet5zFz86TbtGG3t1/Ot4Vjs2nQgLCiA+Ph47lbgF4akJCfmT2b94u7sWjiYMytncW37VpK8A8iOT9L10WoVj65e5PbxowRs3MLmpV5McVmDhdNmmiw9zVc74vjbyRxeCQK9a6J19Foc/O0WfH4Pvk+DRjnQvKBIvLQsgN+z4ecH8M1t+DQaPgqBd4PgjXOFvHyqkHrHFeLlsYARUe+4Ik5A3aP5vLDjDnpLA3lhgCvjWjbm7JDGBI5sRtiEVsRNbUvSjHbcmaHPPafikTq3Eyf7t+DSzt26/jY/kYB5s3gwqzMpszuUeB01FffndCRjQVciprbhoGVLbvqUf4S+SNTkhEPqLri/E1J2wr1dkLIb7u2Bu3vgznZIPQEpRyDlANzbC3d2wJ0tkLwBbq+B2+5wayUkLIWEhXBzLsTNgbiZcGMqxEyEpA2QtA5ue8Etd7i1GhJXQMIyuHcAHvrBw2rYAXB7UJGgiVRVIZRTTk8SNLWp3VReYZOiIWxKa0Vpm4iKbgTRLUsu5vPXK34/1Gk9OFMXzr4KPm/DuQ/A9x/g9x84/wUEfA2BDSDoZ7jQCC42g0tt4EoHuNoVQozguiWEWkOYLYQPgsjhEDUKosdB7BS4MUP8XN2cDwlLIHEV3PYUP1vJW+HOLkjeCUnb4dZmuLkB4tfCDU8KAxfzaKodef37Vi4GqMOWvIG2PBrUn0dDBpA/bDAFI4ZROGoEjB8DUybCjGkwa4ao4kydCGNGkjt4AKm9e5JgacYVI0N2m5jhMXcDKwOzWXmhkKUBMPdsHtMPZzBu512Gr79J/1URWC++iuW8YMxczisEjN9jAWPuWiRgSovuM07RftQW6ptPx6Rha/x37yAmJoZbt25V/f83LWTGRvEgIvypPPezwo0/j+O5visr7prjHmeG+xVjPE4ZsnpDZ9zmd2XH3H6cWDqNq1s2cOusP1kxT+d7XZsoDA/n3pkTXN68lT3LvXB2dqfvrA20mPcn9TeF8c8jabzhDy9eBb0IeDkW3kuAT+7Adw/gtyxoll+8ddQ0F35Ng/rJ8PkN+Od1eP8CvOkLr5wp5KUThdTVFC9HtYiXsuJYAS/sTkVv1WX0RqymZ8vW+M9sQ6hHNxI3m5C215K8Qz0pOGwNRxVxwgYOWrFr2A8s7NKC7HvPbss3zj+Y66PawLaucEzjdTz16AXHesMZWzjSi4A5LXDq9j/2T3Ks0GvQK/GRh6cgRS1odsNdVSRvFUnjtpdIIglLRFKJdxZJJnYKxIwXySdyOEQMFkkp1FokqRAjkbSudBBJ7GIzkdSCfhZJLuBrkfT8Pgbf/4Nz74PPWyI5Bn4r/kYfPQLipoqx4oenyn5lmaeK2k7KTcGaU07Ps6BRhqaw0eaxUS/o05yIUrahtI15q7cNP7Fa8xmc/18p1Zr2cKUzhBjCNXO43hPC+kD4AIgYBlEOED0WYibBjT8gbhbEz4WERUIU3/IQYjl5sxDbd3dD0g64tQUSNlIYv45Hm6aTPagv2f1sKh+2mtH7ceSoItfWhrz+fXg0sD8Fw4aohI4jTJ4Ik8bDaAdyBvUnqYcl4Sbd8TPozFpTa8bN2o/t8lB6LbqMxdwgRftIXX3xK1Z9qWgYOZ2lw9id/Nx7Lh2bGnB48QKioqKIi4urdm/No9s3WdZ7CNsnTKnW532WyLp7nw1TzVkeacT2lP4cynZgd9pgNt/vy5p7vXBLsmT1DTPcr5ngcbY7q7d0YdWCzmyda8PRRRO5tMGLhJPeZITH6/qlPB3UI9N79nDccwPLFngxfNZa9Ofs4ievi3x64G6xkem6MfD2TfhXMnx1H37OhCZ50JKi6kvzR9AwA76/B/+Nh3+Hw4eX4C1/ePVsIS9pax2pxUtFBEwp8eK+dPQ8QtGbsIWWLbtyYrYR1w/acePUSFIDJ5B7dQoFodMgfLqIiBkQM4uHWy0JGPcLK83rc9Rppo7fmNI5PdIGVuvDDnO4NAEiZxa9lqcZEdMhaiaE/0HK/n4cGP07w1p/zCKDNqTfqljFs6SoAciJg5T9RaLmzk5I3iKSxi0PSFwpkkn8XIibLZJMzCSIdhTJJ2IYhA8USel6T5GkQgxF0rrcHi61Esks+DeR3AK+Fa0J/09F8jv3d5EMvd8QyfHMiyUvq1Qv2bvyEUR3gKSpkHGq+Ou48UlxH41yD42mKfh5FjSawkbpsVGPe6sX9GlORJW2v+aJ1Zp64P1a2dWa4F/gQmO42Bwut4UrHeGqgaIF1VvRgrKHqNGqFtRUuDET4l3g5gJR5bvlJqqFSRtFVfHuHlW1ZiuFl9zInTacnH42NRaaYievfx/yB/encIQdjB0FjqMptB/Ggz7WRJkaE9StC7vbt2GK7RRM5/hi5lw1AVMyAjCZ7UOnCfv4vf8ymra2Yv2YkYSGhhIVFcW9e/cq8SuwdLZOmEOXEeuYYdmrWp/3WeLsAhfcTxvieasHJ/MdOccUfFRxlomceOSoEjpD2JJqy9p7vXBPsmR1vBnu103w9OmO244urFjUiY1ze3F40TiC17kRf+wkaSHRun555efePR5dCSb+0J/4rtvE2oUejJvjhdGsrTRUjUx/cDqPl5Qj03HFR6Yb50ILReuoRT40zoIf78PXifBJFPz9CrwTAK/7aG8d1S2tdVRtAS/+mYXe2ij0Zhzg+87W7BvSghAvc6I29uDuXhtyjg4g/8QgODVYxOkhcLQ/uSs7cNO5JQdG/Ihr+++5FXxJ1+9aCYLWruOeU3vYaCDOfm44nBxc9FqeWgyB00PIP2hL8squnHRoyKSunzGt1bdc2rWHhw8fVuj3k3ZRo+ahv6r1tAOSN8HttSJ5JC4XySTeBeKcRJKJmSB8D5H2IgmF9xdJ6bqVSFJXu4mkdbktXGwhklnwLxD4vaJK8x+R/JRVmjN1RZI8q0qayrudNLcGq8e3Y76C2xZw84fibSeloEnSKz7l9LwLmjQ97R4btbCpiL9GeY1Ceas1vh+B378V1Zr6EPQTBDeEi03hUmu4rNAs15AAACAASURBVA9Xu4iq3jULCO2laEHZQdRIVQtqMtyYrmpBzYOExSVbUHd3Q/JOHm2bU/XqTJVCCJss295k2VqTbdubvAF9KRg2GByGwwg7sgbYcsPCjACDzhzUb4er+UB6zj6LeTWLGtM5vnSdfJCWQ935UX8gLlZWBAcHEx4eXq0THLvGT6X//GB+HuJJn99bkpd8u9qe+1kh9pQfq+Z1YFmcCQcy7PBmEjsfDGTLHVv2pA3lULYDJ/IdOctEhdCZxMl8Rw5nO7A3fShbU/ux7p417smWuN00wz3MBE8/I9z3dGX5In3Wu1pwcOFoAtYsJ/bQUVIv6b6VV3A9hKTjRwjeuIXty9cy09kT6zmbabbwGN9qGZl+9QZ8kAifaYxMK30vTXLgl4fwbRJ8Fgv/uAbvBcMb5+CV0xXwvTztOAF1DuWitykePdeT/NPUHq/uP3F5RgvCnVuTvLg9WW6dyPfsAmu6FoVXF/DsQtqSdlyf3hSv3vVZ07eHjt/J4tyOiuPckI7g1QEO9AZ/B9jXS5xd+VqeRqztSqF7J+7Pa82FSU1Z2us7xrb9gu0j7YmNjSUiIoKEhARSUlLK9VrKFjVqUo6KvwHf9hIeGHXrKW6OqvU0WSSbqFEi+YQPKmo9XbMoaj1d1hfJ62IzkcyCfhLJ7fz/RLLz+7f2Ks0ZPe1VmmBVclVuDVZOO2lrOyk3Bd/Vq/1TTlUVNsoFfRVtQ1W4WvNP8P8Ezn8pqnNBP0Dwr3Dh9+KG4RBDuGYG13soWlBDFS2oiYoWlKuWFtQWCq+tJfcPh2IVk2clsvpak93Xmrz+fSgcOgiGDyFvUD8SelgQ0LUz+9q1ZkE3K3rNOlGtwsbM2R+DaUdpY7+Obw1G4dC2I34njhMWFsbt29UjPI7MnM2Amcfo4RZHo/5L6dKwLcnnn697clJTUtgyoQ8rQozYdKcv3kziUI4DnrGWuEWY4R5ljkeMBWvierAhsTdb7/Zjz8MhHMoewfH8sZxhIj5MxocpeDOJk/njOJIzkn3pw9j2oD/rUnrjkWyFW4I5bhGmeAQY4X7AgOUrOrDW1YwDCxzw91hE1IE/SQkK4VHKw+p/keqR6V1iZHrBPE8GOa2llcteflgfwscH7/OmL7yoGpmuFwvv3lSMTGeWf2T6TT94Ve17eYqto+oQNXWPPEJv6230Fvnyau9pOOv/it/kZlyf3YqkRfpkrOrMI88uFHoZwBoDVdI2gLUGFLh1Imlea844/sribt8TtHFz9b9vleTUHxPJW6wPW43BZ7iooGzorhIeBk8v1orvUeay9kTObsX2Ib8wSv9T5nduwfG9+/H19SUoKIiIiAiSksrXhiqfqAHIihJ+hcSV4m/GJVpPYxWtpwGK1pOZovXUTiSvC01EMgv6QdV6+lIkO99/wrkPRRL0fk0kxYpWaTSnnUprOyl9NH8VQaMUNql6RQv6lMZhZRtKc8y7UtWaV8D7TTj3nvBK+X0M/p9rGIZVLajHhmEDCDFWGYZ7Q1g/4dHSbEHFOalaUAtF9fCWG9xey6NtTmQP6EN2397PdKjFzaMBtjBkILkDbEm0Mse/Sye2t2rBPANLes4+LYRNdYgbl/MYTj9J+5Gb+c50KhYNW3Fm2xZCQ0NJSEiosq/Ge948hkzZi5VbPMPXxdHQdhGtmxsTuM6rSs/7rHFu+So89hiwOtGCY3mjOc14Nt62wS3SHI9oCzyiLXCPMsc9yhy3SHPcIosLnfWJ1my5Y8vuB4P5M2sExx+N4QwT8GEy51RC51TBOI7kjmJ/hh3bHwxgfYoNHnd64JZojlukKR7BRngc6sYKt454zTNh7/xh+HnMJ+bwgYq9mNu3xcj03j2cVo1Mj5qzlq5zdvCre9HIdL2LYmS6bjlGpptrGZn++5NGpp8l8VJG+6nu0Xxe2HkPveVB6A1eyPCWTfAZ25iQWa1IXNSetFWdyPPsQoGXwWMx8zi8upK1XJ/oWc3ZMqgBC7s053584tP4Ea0Q106cIWxMW1jXCY72B78RsNMSvLqWfA3VHesMyFvVkcS5bTg59ncmd/ucaa2+Ze206ezbt4/9+/fj7e3NtWvXuHXrVrnWT5Rf1KhJCxTTTfGuqtbTNPE35+gxYvRWs/UUYiyS1JWOKoNwc5HEyjIIe78pkuGZOlWr0mhrO2n6aGqNoHmhep9PvcdGaRwuqw1VqWrNC3D2JfB+HXze0RjvVhqG1S2oVsJzdbULhHQXXqzQXhDWV9GC0piCindWTUEto/DyInKnDiO7j/VTj6xqeo6sPtZk2fQix7Y3BQNsybLtTbyFKd6dOrC+RVNmGvdV+Wv8qkXYGM08Q4exO/iplwudfu/EoaWLCAsLIy4urtzlXW1cWL2C4eO3YLIsiil/ZjF8bSSNbZfQsF0fto4fV+G++LNKXPBV3Kd1YVmMMbsfDMaHyexOGyxES5TFY1GjLbQKnWgLvG5YsT7Bmi3JtuxKHcSfmfYcyxvDaSbg/VjoTOZ04XiO5o5mf4YdOx4OZENKHzzv9MDtljkecea4h5gwc0hTbp8L0nr2/JBL3Dp2mMBN29i0dA1T53hiPmsLvy87w9fbY4uNTL9YjpHpFqWNTAfC6+cKeaUiI9O1JY4V8MKeB+itvoreKC8Mm7fltN2vXJnZkvgF7XiwshO5HqWImrUGFHp0JmVhG4ImN2aleX32T5lcoz+/mjx48JCTI3oJc/AuC/BzgCO2sK5bsSrT0xI0hR5dSFnUjuCpzVnS81vGtv2CJT0sWL16NR4eHuzevZszZ848FjUPHz65KllxUaPm/lFh1oydqpp6Gl1y6ulx66mLqvXUSiSv4IYimQV+p2g9KQ3Cr4tkePqF6qnSKNtO6usPquSjeUEVL2qE+uPVKWSe4tepSBuqMtWaYuPdb2kYhr+EgG+Ep0rdgrrY4gktKPUUlKNqCmq6qBbGziXPcyxZ/WzIsrGulZFp04vsPr3J7deHdBtrYsxMONa+LaubNma8zQQhbJx9MXf2q5KvxniWD53G76Vxv6U0b2nOxvFjCQ0NJTo6utKiI3TTesaMcsdoaSRjd6Qwzwd6zPOnxWA3GnS2Y7aFJQk3bnDr1q1av8F475SRrD7fnbVJvThTOIFjj0azJq4H7ooqTUVCLXTctQiddQm92Jzcl52pg9ifMZyjeaM5VTj+sdDxYTKnCydwIm8sf2YPZ8KhdphafM3lRUu5c+oEl7dsZfdyL+Y4u2M7a4O4ZVo1Mv26P7x4BV7QNjKdXfbI9Bc3io9Mv3qmkHrqkWlt1RddC5Fqjhf3p6PnFY7e5B00aWvM4b4/EzKrFbHz2nJ/RUdy3EsXNawxIG9lR2Eathem4VjfAJ39PPu6uZMyS2UOPj0EvO1gi0nNVGnWdCVjmT4Rs1qxbcgvjNT/FOf2v+MybToLFy7E3d2dvXv34uvrS3h4OMnJ5btrr/KiBiA3SXgYoscJE2eknWrqqa+WqSd16+l3RevpG0Xr6R8i6fm8XdwgXN1Vmiq3ndQioy6kvQRpL6viJdXH1KKjusSMtq9Tp3q+jrINpbm/RrMNVd5qTVmG4XPvKQzDn0PAVyrDsHpnjboFpTkFZaNlEd9EiJ1G/okJZI/uR5ZNr+cisvtYk2Pbm/u9rAgzMmRnq+YsaPQbQ8esEdWaKooakzm+dJl0kBaDV/NL+34s6G3NpUuXKvRLQ0nsvp2MHbaI7ksiGLn1DnO9YdyuVLpNO07bEev51mg8A1q0J9TvHHFxcbV6pfzFLbtx9+jMiptmHMp2wJuJbLlrW6ztVC0RZVFc6ESa4x5tgVesFetu9mJzUh923B/I/gw7juaN5nT+eNxDe2K/vinmg+szzKwfP3kE8um+JN45W0Cdi4XFR6aT4OtUxci0qnXUitJHpt/2h9dqYGT62Q948WA2eutj0Jt1mK8N+rHD4ieuOrUk0qUNd5d1INu9C/lliQKFadizd308elvo5Oc5PjQK3yEdFObgkbDf+ulXaBRtp4S5bTg55ncmdfucP1p9x+yBg3FxcWHBggWsW7eOQ4cOERwcTGxsbLn/0lU1UaMmK1os2osYKv5GHWoj/oZd5tSTqvXk/7mq9fSRSHreb5ZtEK5qlabSgkYtMuoIcZH+OqS/BenvqOIt8bG0l6sobpRi5hXV13kb0t8t+jppryrETRWFzZOmocpTrSmXYVjdgvpQZRjW3DCsOQWluYivuK+m8IojuQuGkNW71/MXNr3ItOnFbQszgrt2xu33Rsxs1Z6eTqeqKGwCMHP2w2DqEdoMX8N3XUcwtmMX/M+cJiwsrNzlXTVJZ08wceAsjBaHMnxTEq5nYcqBDKwXX6HbHyfQH72NBpZOdG/UFr9tm4mJiSExMbFCX+NZIflGPOsmmLE83Iht9/rjw2T2Z9nhEWP5uLryVCNK2b4ywy1S/LvXDSvcos1x8e3MhF1tMBnTgB69bXgjIpuP4vP4MvkRP6QVipHpwpIj0z+lKkamr6pHpuHlU4XUPa5dvDyP1ZdyxwmoczgXvc0J6M07wweWY1nV9WeCp7cgbE5rkhfrk+nWmUdeXShcU3pSL3DrRNLc1px2/JXF3RoQuGFTjf9Mn5w6rsgcfM4eTg4qMgc/9bZTZ1IWtiN4SnMW9/gWxzZf4mrSnRkzZjB79mxWrVrFzp078fb2JjQ0tEKDDNUjatSkBQrPQ2hv1cI9tZ9Gc+Ge5tSTuvX0jkh+5TUIV6ZKU+m20wsKQfMWpH8IGR9Dxmeq+BjS/6YSHS9XQXC8oBI0r6rEzN8h4z9FXyf9X5D+PqS/oRI21VCx0WxDqas1pXlrKmwYrlN2C+rxFJTmIj7tvpr8XUPJHmhNVu+ez3U87GVFtEl3jrZrw/zffsHRZiJmzr5VakOZufhj+McJ2jls4luTyfRs3Ipze3cTFhZGQkJCue+Buh/kh9OAqRgtvMaQ9bdwOQ3TDmXTZ9k1TJ39MHY6S0fH3fxqs4D2zbuz33XO40V/9+/fr9ZfOzXBCZc5uB83xP2WFSfzHTlZ6Mj6ROtKt52qL8xZHWHGwuBuTNnfDrM/fmCAYRv0k+/RMjeXFtm5NMkqKBqZjtE+Ml1i2+5fXbyUIWrqHnnEC9uT0Vtynrq2s5jWpiHnJjYhZFYrbi/SJ2O1EDWltqDWGpQ0DXdtQUoNmoavHT1FeAlzsEUNtp3aEz6rFVsH/8wo/U9xbteEqY7jcXJyYtGiRWzatImjR49y8eLFCv/OqF5Ro+befuGr0eqn0Vy494lq6kmj9VRRg3CNVGlegvQ3hXjJ+C9k/gSZTVTxs/hY+t/F51RKcKi/jlo4/R9kfA2Zv0BmU8j8HTK+V4mbD1SVoXqqx1RB1DzUe3K1Rrm3pryGYW89IUwft6A0pqC0LuJroVrEp74LqshXU+Dbj5zJNmRa9/xLRIZ1T5IszLhk0AWP3xsxteFv2Ez7s8hfU0njsNHM0+iP2c4PPeZg0LgDx1avIDw8vNy/PDLDQ5g/ZAqm868wcM1N5pwqYMaRXGxXhmHq7Iu563lMZp+j88T9qlvBrfGwt3u86K+23TUVceIcbi4dWRZnwr70YfgwmR2pA2umQlNOX87iS4b8cVifHvN+oU/7BjQ5eIV/Xsrig/M5vOWTz6unC579kelaEVD3WAEv7EpBb8VF9OyW0a9Fc3xGNeTqrFbcXNCOhyvFBFRZlRrWFpmGg1Wm4QNTa2b7dmrqA07a9wC3DrDLUuykOWL7WHDUVNvpxJjGTDT4nOmt6jNzwECcnJxwcXHB09OT/fv34+/vT0RERIVb1k9H1Ki57aHdTxP4vcpPo164V46pp4oahKu9SqOunnwAGV9CZmPI6grZViKyuglxk/FfUcVJe1X1mIqKmrqqltPfVYKmGWQZqr6GBWR1gsxfIeNT0ZJKe6UKVSFFaFZrNCehymMYVoua83olW1CPp6DU1yaoFvGV8NU0KznafcWKPLdeZPbtQab1Xyse9LAkysiQY+3aMOfnnxjdczSmc85h6nyu0tUa41nedBy3h4Z9F9G6hSnb/pjy2Cz8JMGRmxDPqmETsZgbjK1nPLNP5ON0/BH9V0dg6qye0FIt+pty6PGt4DNNzQgKDKy0d0dXpN6/z7bx/Vh5uTsbk23wZiKHcx3wumH1zIgaj2gLll41YuaJjtiuaIS14bf87HSAOnvTqLM/kzoH86h7pECKl+qKY4W8uC8NPfdr6DluoEPzjpwa8gtXnVoSN78dqSs6ljkBVVSxEAleuWn4ht/TNw37rnbj/ix9lTl4aM2Zg1Vtp3sL2xE0pTmLenzD+Lb/xdXEiOnTp+Pk5MSKFSvYsWNHhSeelDxdUQPCTHxjqpZR7q9Ufpp/K/w0qoV7T5p6qqhBuMoj3OoqzVuizZT5i0poDIGciaoYBllGkPmbaBelv6Wo1lTk67wsxErGp6Iyk2UGOcMhZxLkjIfsAZDVGTJ+gPR/qtpQFRVPTxA1d/XKbxhWX51Qnimox4v4yuur6ULBUROy7XuQ2avsyOjVg/SePcjoaVXx6GX1+HmyNOJJX/dpR1pPK26ZGRPcuSMrGv7GpEa/YzX9KGbOvkLYVLhaE4DJ7HN0mXSA5oNW8Vu7Pizr34+rV68SERFRpuDIv3eP9Q6T6OHsT2/3G8w8msuckwUM8oh54q3gg1u2w+/o4Qr3x3WN/2ovPHZ0ZVWCOUdzR3GGCWxKssEt0kznQuZxxFiw/Joxc850Ytjaplj1+o62Dkupt+8B9Q6kU+9wLvWOFeheDDxH8eKBTPTWRKI3bS+/dbDkYO+fuerUiui5bUhZ3vHJZmF1KDcN29TH08byqf483wyLwndox+Lm4H01ZA5e05WMpaLttGXQz4xs/yku7ZsyZawjM2fOfNx2OnbsWKXaTmqevqhR89BftBKCfipllLsUP82TWk/lMQhXeeKpjqiIpL8PGf+DzLZCXOQ6Qd5KEbmzIXswZLUXFZb0DxVVlPJ8DbVn51VVlaa+EC85wyHXBfJWQd5yyJ0G2TaQ2QIyPhfm4QqLp1KirL012gzDpbWgSvXVvKLy1bxfLl9N3hJjMntZlSsyelpyy8yEm+amJFYgblmYctvClCRzU5ItzLhrYUaKpRmpVuak9bAks6eVQuCU7yzVHSkWZoR168Kels2Z/tMPDBvkgukcH0xnV6ZaU2QWbm23hgadhzPZwJAA33OEhYWVubVz18Q/6DPrDD1XxzL9cDbOp2HomrgSgkYdmreCn9y47rF3pzaYhROuhuE5tRvLoo3ZlTqIc0xmb/pQlWn3GRAzqvCMsWBlmAkuvl0YvaUlZoPr091mDPX23Kfe3gfUO5xDvWP5OhcCtT+g3gmKrkvYEIee8zE+NRrCRpOfuDyzJeEubbizVJ8s987ke3V9YguKtcU3DS/p9j2B6zc+tZ/pE1McyVuiaQ42rJG2U+6qjtx0bcPx0Y2ZYPCZqu00CCcnJ1xdXfH09OTAgQP4+/sTGRlZ6YpuzYkaNYkrhbCpjJ+mPK2np2IQrgvpr6k8Lj9CljHkTIA8d3i0Bx7thTxPUU3JMhX+mvR/iMeUu4ryAqTVU3l2/g2ZjSC7B+ROh7x18GgfPNoNeSsgZ5RofWV8J/w9aa/yVFpQ2gzDpbWgyu2rUY52K7cLf6/y1fxOwYk2ZI01rVC1Jb2nFTeNuxPUrSt+JsYEmBhz3sSoXBFgYkSQsREXjY24amJEqIkRUSbGxJkac8vMhHsWZjy0siCjpxWZlakEVTEeWFkQZ2SIt347nH/6kTEdzDCZ7Y3pbJ9KVWvMXPzp9scJ2jls5FujCdg2bYPvwf2EhYWVOp10ZLoT/WccxXJlDFP/zMTlDAzfkKB6Pu3CysjpLB0cxa3gHZoasH++6+NFf7XBLHxgmiNuft1Zc7sXpwvHczx/DGvjez4D5uCSomZ1hCnzzhswYVcbTMc2oGd3c17amSyqNYeypaipaJwoEjDCR1NI3aP51D2SR51DOdT5MxO9bUnoLTzHWz0nsrDjLwROa07o7NYkLykyC5dH1NTUpuGQIyeIGNsW1ncW5mDfGjIHrzOgQNV2CpzSnAVW3zC+zX9xNS3Zdjp79myFtgdro+ZFDUB2DIT2LH6B5WM/jcYod1kL957UeqqyQVgtNpStpyaQ3RtyneHRDsg/K+LRLsh1hey+wtSb8YmiBVUesaFuPb0jKjCZrUXlJ3exEDT5PpB/Gh5tFkIn21K0utL/qTIMV0MLSnNvTbJe2S2o0qagKuSrUe+raQBBP/PIqz0Z1hZk9LCsUKT3sCTRuDs+7dvh1rwZy9q0YlXbNuWKlW1as7J1K1a1aolbq5asbd2Kne3acrxTBwK6deV6927cMO5OspkJD6zMVWKjYuerSqT1sOS2qTHBnTqw4rdfcfz5J3pN2FmFas15us84jf7orTSwcsKwUTuOr/EgLCyM+Pj4EoLDZ/4CBk/Zi9mKaCbtS2PuWXDYfBuLuQGlCpqSt4L3YO0oh6d2K3h1c3XXn7it6MTyeFMOZtnjzSS23utX/TtpqknUuEWqJqAOtMNs+g/YdGzO+2uiqLf/IfUOZglRI1tQTxQv9Y4XUvdYAXWPPFKJlyzq7k+n3t4HvLwnhVd3JfP6jkTe3hbPO5tjeGlFEHoD5zG2VSN8HH8nZFYrbi3SJ72s6xK0RLFNwxYNqt00nHr/ASeHW4GbvjAH+znA4RowB68Tz5++tD1hTq3YPPAn0XbSb8aUseMet502btz4uO2k7XdQRdCNqFFzZxsE/K/4fprK+mme1Hqq0vZgtdj4TCU2hkDeMnh0GPKDRTw6KtpDOcMgsw1kfKFqDb1cAVGjbnF9JQzBOaNFBSj/JBRchPxAIXBy56nEUxPVKPmbospTXVuGS2tBlWcRnzZfTYkLLpVXJohbuwvP/Ej2BINKJ361qPHv0B7nH75nasNf2WHUjU0GXZ4YW7p1ZatBV3Z068ouw27sMOzGxi6dWN22DcubNWVj82ac1m9HiEFX4o0MSTE3rTFBo467ZiZc69qZbc2aMun7Bgwa5KKq1nhXahLK2OksHcft5tc+C2nX3Ijds2cQFhZGTExMMbNw0KrljBi/GZNlUYzf/YC53jB6210s5wdhVqaY0rgVvMNAnC0tH98K/iybhe/dus368ZYsDzNiy71++DCJA9n21b6TRuyaqZ7nco+yEBNQR/TpOf8X+rSvz+dL/Ki37yH1DmZS70jeX1zUoCFgFOLlcC51DqrEy76HvLTnPq/susPrO27z1rZ43tkczfvrQ/nQ8yJ/W3GODxYc4905e3lz+lZem7YFvdEemLTuzFm7XwlRTEDlepSzUrPWoMg07FJkGo49d77afqZ9V60idbbKHHymBjcHrzMgd6VoOx0b1ZgJXVVtp4El207nz58nMjKyygs6dStqAHLixXSU9xvar0Y4rxI1FfHTVFvrSS021ObdL4VnJsdBtJ7yT0NBiIj8M6oW1EjI6iC8N+nvqURNefwualHzoWgrZXUTBuS8jZDvCwWhUHBFJZ6WQvYgla/mU1VFqBpGu7W1oKrVV6O+MqG4WTh/6y9k9jchw8qi0pFuZUGikSH++u2Z99OPDKn/LWNsbRnWrx9D+vYpNQb36cPQvn2w72ODYx8bptr0Zp51L9x79mCHlQX7TU3YbmjAimZN2da0CYEd9Yk1NOCemQnpVThvRSLTyoL75qZEdevKkdYtmfZ9A4YbD8TY6TTGTqcrMQkVUGLkevXQwYSEhBQboby23ouRozwwWhrJmB0pqm3B9+mx4IKYdHpSm8vZn27TjtLWfh3fGYxmRLtO+J888XjR37PK6fkLcD/cDbdblpx4NJZTheNYn2hd7VWalaGm1fp8S68a4XSiI/1WNsK6+7f88seuIrPwX0nUlGgdFYjW0eE86hzMpu6BDOruS+OlPam8vPsur+1M4s3tCby9JZb3NobzwZorfLjanw8Xn+Q9lwO8NWM7r0/ZyOsT1/LuBC8+Hu/O92OW0cJhLt0GTWbwwJG4mHblz6G/cnFGC27MExNQZV6XoC2UpuHe9fGspk3Dcdci8R3aAdYozcG9asRHI9pObQmc3Iz5lt8woc1/cTU1Zvr06cyaNatY2yk0NLRafi/oXtSouTGlfCZhdetJ009T1sK9Kl1cqRY17wmhktVRVUFZA/neKrERCvnnIG8t5IwVVZaMr0TVpdyiRm0S/htkNBCTVDlT4NFWyD8PBRFQcA3yTwhjcvZQyGyl2lnzNtVmFlburCnt2gRtvhpNUaP1ygSNJXze/yJnVivSVaKkKpFmZUGCStTM/+lHhn1fH/uBAxk2bBiDBw9myJAhDB06tEQoPz5s2DDs7OwYPnw4dnZ2DBgwgAl9bPC07sl+c1M2dOrA+saN8Ndvxw1DA1JUwuZpR4aVBQ8szLhh2A3vdm2Z9cP3jGjZge7TjmA84ySms89VsFoTgKmzH12nHBYj152GMsPElAB/f65fv05aWhphO7bgOGwhRkvCGbnlDnPPwoS9D+m16FK5BI06Ht8KbjYN84atOLNtM2FhYdy8ebPSPfOnSbR3IG6zOrHshjF704biw2R2PhhUrRUazxgLVoWZsuyqMZ6xltXzvDEWLL9mwpyznbBb1wwr6+9oO2KRMAvvT3s+J6A0xcvxkr6XuvvTqLc3lZd33+PVncm8sT2Rt7fe4L1NkXywNoQP3QL529IzvD/3EG877eT1qZt4bdI63p7gxT/Ge/C140qajFpAp6EzsO47EvseNkw0MWBG56Y4ta/PnPZfsMjgv7j1/Z7d9r/hN7lZxSegFKE2Das3DQes21Dln+mTUx15VMIc/JQ3B2u0nTY9bjs1Z7Ki7aSedrp06VKV205qnh1RA2JCyvej8puEn7qf5kmixgcKwkTknxOG3pyxqpHrr1Wi5pVKihpjyJmqIWqu14yoKY+vpiJXJhS7B+oV8H6T/F2fkTmk5fD9lQAAIABJREFUK+mW5tUSaZbmJHTvhn/7dsz/8QeGNajPqMGDsbe3LyZWSgs7Ozvs7OweC5zBgwczePBghg8fjr29PeP69mGzpTk7unZha5PGXOigT2L3bjwwN62211BaZFiak2ZhRkJ3Q/z12zH/px8Z8dOvmI/bjtGMk5jMOlthw7AYuVbdz2Q4jkEt2nHu8J8kJSVxffc2Jg2YSfdFYY+vP5h8IAPrJVcqJGgem4XH7uQna1c6N+lS7FbwZ9EsvHPiEFZd7M6G5N6cZSJH8kZW+04azxhLFl3sztIrxnjdsKo2obQyzBRX3y6M2doSsyH16W49knq7U8QE1PNkFj5WQL2j+SrfS67wvRxQ+l7u8PqOW7y1LZ53N0fz/vrrfOh5gb8t9+GD+Ud4Z/Ye3pi2hdcmrefNiWv423hPvnRcxW+jF9PebhZmtmMYYNUfh+7dmNSxOX+0acCUlp/h2PTf2Lf6D3btPsNB/3NGd/yc8V2/ZIbxVyyzbsCOYb/iO7kpUa7iDij1BFSFxICGaXhBl+akxCVU+uf56uETRDq2hXWd4ZjKHLyjZszBuSs7Eu/ahqOjGjO+62fMaFmfGQMHa207RUVFVdu9cM+WqFFz3fDJ9z1pMwnHq0SNti3ClWo9KUXNu2KxXpa+aDHleYqWU8F1ldjwFkInZ7QQPhlfVbD9pBQ19SGru5imerQZ8v1U4ikE8o8J7072YMhsqWo/vU21tZ/ULShtvprymoVLvQfqBTj7Mo+8/kd6z+oVA9pEzXh7exwdHXF0dGTcuHGMHz9ea4wbN45x48bh6OjImDFjGDVqFA4ODtjb22NnZ8eQIUMYMWIEdgMH4mVqzLYO+hxs0YyIrp25Z2r01EVNuqU56Rbm3DY2JLiDPqt+/YUR336Dtd0KjGacxNjpFKZzKm4YFiPXW6lvMQOThm04tX0LF/buYMaAqRgvvMbQEtcf+FbMkOxyHqOZp+g8fjdN+i+lSSsr1jmOKfeiv5om0GsjHpu6sDLBnCM5IznLRDYn963WnTSeMRasDjfDxbsLy66Y4BVXfaJmdYSZmIDa3QZTxwb0NDTj5e23qbc3VYiao490L0iqIeoeK6DO3ge8siOJ13fc4s1tN3lnSwzvbwjjQ69L/G2lHx8uOs57zvt4c/o2Xpu8kTcmruX9CV58Ms6NH8cspdUIF7oPnES/PiOws7LFwdCEwW3b0KPxb3Sq/zUGX3xMlx//D6vf/o9BLf6NXZtPGNr2U4aq/mnX7lMcOnzG+K5f4mTyNStsGrBruBA1ES5VEDVrNU3D9dk/ZXKlfp5TUu5zcrhl8c3BNWQOLnDvzN0FbQmY3Ix5ll8zvs3/cDE3LdZ22rlz5+O2U3Xurno2RQ1ApE3573sqyyRcJT+NHsWNwp8LE3COnaiW5B+DgktQcFmYefNWQ469alfNl6qNvxX11HwAGd9AVhfIcRQtrfwzUHAVCi7Ao4OQuxCy+4ltw48X/VWzqLmvRdSUZhauwARUjsuPpFmYVXs8tDDjpqEBfu3bMk8lamaMH8/MmTNxcnLC2dkZV1dX5s6dWyxcXV1xdXXF2dmZOXPm4OTkxPTp05kyZQoTJkxg7NixjBw5Ejs7OxwcHBjRvz8bDLqwtWULzrdrS6KhAQ/MTZ/Ka1JGuoUZScaGXOqoz9pGDRn93Tf07TdbiJpKtaBEFaWj405+6T2PVr934eDIwcweNAnT+ZcZoL7+4Kj6+gM/zF0rZkY2mnkKg0n70B+2iu+6j6FtayvW2g8v16K/miYxNBKvSYYsizJix/2BYidNxjAhGqp5J82SS92ZfrgDy0JMqrVS4xZp/ngCynzGj9joN+ODNZFFE1BHHz03LagX9qXz0powPlhymo/mHeTtmTt4fcomXpu4jncmePGv8e58N3Y5zUbOp8vgadj0G4ODrR2TbAbwRy9rpvSwZKy5CQNNTTE1MaFr1660bduWpk2b0rhxY377+ls6f/sxXX78O70a/4PBLT/GXiVkRnX8nLGdv2CSgajSzLf6Fk/bH9g/oiHnpzarWqVmrYEwDa/sUOVNw74rVwpz8CaDos3Bm5+yOVjRdgqd2ZKNA35iVLtPcenYksnjxjNjxgwWL178VNpOap5dUQNwc+qTJ5+0Ld3TZhKudJJXjnT/R4xrZ9uKCaRHe4WJN9+Xa1eW09emEUMGfkd8eCOFgbcyI91fiAV/OcNEVebRIbZtcaKHlT7Os3tSmOMkdthkNqzekW5NUVOWWbi0CShtm4V99OBUHbLGNXlqSV9T1Nh934AFTk4sW7YMNzc3vLy8WLduHevXr2fDhg2PY926daxbt441a9bg6emJm5sbK1asYNGiRbi6uuLk5MSUKVNwdHTEwcEBR0dHpvbqwfYO+hxq0ZzILp24b2pcI6Im2bg7Vzt1YGuTxoz97hsG9HDEaPpxuk8/XokpKDFy3XnCPpoMWM4PjQyYatATM9cgbD3jmXXikbj+wC0SU2c/rcv1ynpuI6fTGEzaT4fh7nzffQy/trTExcScfZs34uPjw/Xr18tc9FfTHJ4xBTdvQ7xu9+BUwThOFIxl7c1e1bqTxjPGglXhZjh7d2HirrYsv1Z9osYjWj0B1Z3pR/TpueAXbPTr88Xi53ECCuoczEZvXQwv/rGHN2xn8L39XDoOm0mP/o4MtbVnwv+T955RVR5Y//ZBTTIzmTyTyWRK5v/MTMrE3nun914ExEbsBQQVBKQqoCh2BQQBARWsYEEBFUSqoqJ0QQEFpCP2WCLX++E+5wQVE8s5aJ73XmuvlU+EE4xc9/6VbT2HFVOtWTFlMu5TrVg6bRq2c+dKZegFCxYwZ84crK2tmThxIkZGRmhra6OsrMzo0aMZPXo0yr16YDb0a6xG/IOFqv/BVec7PI16sMKkJ75mvfC36MPmyX0JnzmQA7bDSHYazWVvRao2qNMapPNWnhrpvNg0PO3NmoZvFJWRvUDzvZiDH23TospflaTFI3HR+5YVSv1ZMX+BVHbasWMH8fHx5OTkyFR2kjwfNtQANAS9GmpeN/n01n4aCdRI7jH9U3wiwVww8T6JhKfHqbm+i3/840/8+9//5quvvqJn99/RWvNP8QmD141aS8r3JPAk6cNZxf499nz00Ud0796dP/7xj9jMGyycabg/QGgfllX53qugpr4DqJGYhV8j1t2W8Cn3F6hz12KC3OaOxQSqDfXJVldl3cABLBw4gNDNm4mJiSEuLo6EhAROnjzJqVOnSElJkU5ycjKnTp3ixIkTJCYmEh8fT1xcHHv37iUqKorg4GA2btyIr68vbm5uLF26lEWLFhGop8MRZSXytTRoNDGS62e7azGBexYTaDI1pkhHi7ixY3Du05t5pvMx8jqBkVcSpr5n3tBXI4lcJ6A0L4R+WvPQWhbPjPCqn88fhFcIxzPfBGjW5mDqm4aBezza9jsYbOZCf6VJeOsaEb5uDQcOHODkyZMUFBRw82bnXSX+pafo6ElCNmkTWDWBY/cXkoEb+1pmyaVkb/NlY9wPa+AYrUxQiWyhJqz85wTUrOBRTDXpy7DlBzspAfVzVFrukwxdEx8jiqlBtDaVP1k44Kejjc/0abhMm4z97NnY2Ng855d7MRQgmblz5zJr1iymTp2Kubk5BgYGaGhooKKiwrhRY5jQvwfTxn2Nneq/8TXuzqaJvQmY2p+QHwawY9YgoucN4bDdcFKcR3Peazylq1Wp36zJ3WCd17v/9AvTvml4s2F/ct6gaTjFw5GnWzu5Obid7HTObRxrLXuxTLUHqy0t8Pb2ZuXKlQQHBxMbG0t6errcTqZ8+FAD0LwD8n73dlDzTiZhCWxI/C5/FUtD2vDIlrZH/vAkAofFOigoKPC3v/2Nzz//HJFIxLqVn8Hd39N2500ahSXNxf8Ubjs9NOLRnUX07PF3Pv74Y7766is++eQTRCIRhRdGwf0etN19E9/Oa05HCag3iXW3g5pnSZ/ycK4+d8TgIa+5bTGBKkN9ssRQYzdoIHvCw0lKSiI9PZ3c3Fzy8/MpKiqipKSEkpISiouLKS4uprCwkPz8fC5fvszFixc5d+4caWlpnDx5ksOHDxMdHc22bdvw9/fH09MTT09PfCdPIlZVmRx1VeqMDaVgJa+5azGBZjMTinW0ODxuDM69ezPP4AcM3I9h6JnwVtFuyX0mpXkhjJm+CevgayxPfCQ9f2DxivMHvwg0K9Mx9DiOzqJIhlu401tpCsvU9VjvspStW7cSGRnJiRMnuHz58gdxLqGloYFo5ykEFZkQ0zSddNw4/siO8ErZdtJIEk9rMvRZGDqeJTsVCSqWMdRUWBJYbIpfmi4LxQkodbuNsk9AddT3cuInuiU85qOER50CNd2SnqKwvwHRlnN8NGMltqqq2NvbM3/+fOlIwMXW1hY7OzsWLVqEg4MDjo6OODk5Sf10jo6OLFq0iPnz5/PDDz9gYWGBoaEh+vr66I0Zh+34vjhof8t68x7smtGfWJshxC8eQZLjKE67jCHbYxyXfZQoW6NK7SYNWoN0eBgqNAq/C9R01DT8Oqbh/ISTXHMWNwefnA3ZEnOwnnxlpx363N2qQbGPEjtnDWKJ+jes1lbCw2WZVHaKiYkhOTlZKju1trbK/P/p3wbUANxJ+PWOGpnHuSXTXhr6Wnyh2wIeLebxveUMHvS/iEQiunbtSpcuXRCJRKgpf0TbnU94dvt1YUOh3b/nL2IJSpHcs3p06dIFBQUFunbtioKCAiKRiI1r/g33/kXbXUnxnpyhRnIu4XW7as6LeJL0e+7P0uHBRAvumJvJdW6bm1FloEeWmooYagYQt3s3WVlZ5OfnU15eTk1NDfX19TQ0NDw39fX11NbWcvPmTaqqqqisrKS0tJS8vDyys7M5efIkBw4cIDQ0lHXr1gmSlK0tO8aPI11FmRpDA+7K+fPdNTej2dSYEh0tjowbg1PvXizQtkLP9QiG7scx9XkLs/Cacxh5p6C8IAxDj+N4JT7G/wws3HVTDD1v8LXWCnKWoWcCOkt2MdJqOd2Vp2Gvooufzc+Jh8jISJKSkrh8+TLV1dVy+UvtTZ60zVsJizcg5KYlp546ktrmwq7aaXJpDt50yRivY5pM9R3K4qjxBBQJke7wCtnEup9LQO1TwnxBP0ym2r99Auq1I9O3hcj0gVo+TnzUCRsboXtGIbYF0bZLiGwDmayohtPc2c8BTHt4cXNzw8PDQ1rLv2rVKtasWSP11Pn5+bFixQpcXFywt7dn5syZWFlZMWnSJGYrjcfPbAgbLXty2GYQWc4jubh8PPk+SpT4qXDVX5WqDeo0bNGiNUiHB9t1pW3Cr12+94p5yTTs+cum4ZbmW5y2E5uD4yTm4OnC15PzlubRNi1urFElcfFInKWykw2+vr6sXbuWHTt2cOzYMbnJTpLntwM1AI0b3gxq3jnO3R44JFuUv8P9XrTdV6TtgTmN1VP4z7//hEgkem769+3Kg4aP+Km1C22vbVL++f7Tszv/hPv9OHpgMF27dn3p6zvYfQH3vuSn239AptKTBGpaXwE1Va8HNQ9P/I7KSUrctZjw3qDm+IED5ObmUlZW9sb+jYaGBmpqarh27RqXLl0iNTWVuLg4QkNDWb9+PZ7LlhGkrMgZFSVqDPS5Z2EmV7BpDzVHx43FqXdPFmhMQNf5IPpu8VKz8JsmoEx8zqBmH82iXTdYnwmLYuqxXHv+zYHGLxNDz0R0HaMZM8WH/6r8wHxlXXxnWEt/oWzYsIHdu3dz6tQp8vPzX3lnqrOeyuxctnvrElBpyqE788nAndg782S6oRFgYyLbSiawOk2PRRGK6Nn2YXHUeLbkG8scakLKzFmfY4BrnCpmTv2ZbGjKJ/vrn78B9eK2JvkX2nYlkWnxqYCPX4xMRwuR6b+HnOPTXVfperKtc2Sok20oHLmLKLQIkdMuNBR18J07SwoxHh4eeHt7S+Fl/fr1bN68mcDAQEJCQggPDycyMpLdu3cTHR1NdHQ0ERERBAUFsXbtWjw8PFi8eDHz589nxjRrVukpETJ9CHHzB3LZYww31qhQs1GD+s2aNAUIMHMvWNjQPA4TvDTvtKWRTIQ+T4KfNw1XZr26aTgzKIjbfmJz8JkFkGYDMaZyNwc/C9WlcYMaZ93G4W/RE1fVHvhNfLXsVF9fL7f/939bUANQZdkx1HRUvCdTqOkq3qL8Ce79k7Z7fXhyexSNNxTp0/vPL0HHqOFduVfXlcfNCm8INYLU9dPtz2m7929OHv2ejz766KWv7+nyGdz7jKe3ZNRP8yqoaRK9XMD3ItSUPA8199L/xGmTkZTpaHHX3IwHlubcmWAq17k9wZQqfV2yVJVZN6A/doMGkBgbS35+PtevX3/rP26NjY1cv36dgoICzpw5Q2xsLMHBwaxc6UugpjppKkrUGOpz32KCADVy+nx3zU1pNjGiRFuTo+PGsLRXT+apm6K9dB/6rkcw9k5mwqqMN24WNvZOxdT7FKtPt7F0fzMT1/3a+YOXgWaCXxZGXknoLd3DeGs/vlOdwQ+K+qycNhkXFxecnJzw8fEhICCA/fv3c+bMGYqLi997q3Cc20KCLxgTVT+VtLZlnHi6hIgbk2QONaHllmy8aITHUQ2m+Axl/OT/4rBbiU25RoRVyA5qwtoloDzj1bHwGYS15hj+uqNMkJ+Ot9vUvCAdCacCfqRr/H26SU4FxDXxhwN10sj0F9LIdNZzkelPXSP5zH03Cruu0zXpKR93kremS/wDRBFXEXkdZqjWRNbO/IGVK1eyatUqNm7cSGBgIKGhoURGRhIdHc2+ffuIi4sjPj6exMRETp06RWpqKmlpaaSlpZGSksKxY8fYu3cvISEhrFmzBldXV5ycnFgyaSpRU1SImT+YC64jqV+rzN1A4cbTg+26/Biqx5NwPankJBOgkcxLpuGOm4avF1whe4GGYA4+Zi1saeRtDpbITlsE2Slq1kBx2kkZd+eXZae8vDyZp51efH57UANQMbKToUYCHN0QvDWf8+zOVzxs+pb7Dd2xnvwVCgoK0hGJRMyf1ZUfG7vwsEHEszf69wvbmp9u/4GHjZ9zLf+ffPP1/yASiaTSlkgkIjb6D/zY+DseN3el7Y4MtzRvs6l5AWqqjn7PSZ0xlGprcmeCKfctJnDbzESu02pmwg09HTJVlFjbvx8LBw3gxKFDFBUVUVPz9uVVAE1NTVy/fp1Lly5x8uRJoqOj2bRpE0E6WmSoKFNrqM8DywncnWAqt893Z4IJTcaGFGlpcHjsaBx69mCehjlajnvQX3ZInIB6c6gx8k5ldnARbkfuvfb5g+eAZnU2RstPoue0H6Xp/nynPptJSkb4WVng5OSEg4MD7u7urFu3jvDwcI4ePcrZs2dlcuPlXZ7cXfsJjdQjqNqcxB8XkYYrexpl20kj2Z4EFZvhl6qL/Q5F1GZ3x8qsL05Ryqw/b0BouaXsWoXLhQTUFnECasqGoVhr9qX7xky6Hb5Dt/h7dDv+UDgVIJaOPha37f7hYAN/lJ4KKOPLyAL+FnKOv245zV/8j/E/4sj0py9EpscuWofhHDf+5BKFKKqCrscf8VFKZ0ANdD3+CNGuG4j8TvK1yXzWTZtMYGAgwcHB7Nq1i9jYWOLj4zlx4gSpqalkZGRw9uxZLl68KPXXlZaWSufKlSvk5eWRnp5OfHw8UVFRbNiwAQ8PD9zc3Fhtac7hhWokLhpCxarxPAjQ4Ek774ws5KZXTfum4S2G/TnfgWk4xd1BMAfvMxPMwclzYaeczcGREtlJhYRFI3HS/QZv5QEsn2+Dj49Pp8pOkue3CTVP66D860701Ehgo4t4k/I7nt35jIeNf+ZW9V84dvCvfPHFn/jzn//Mp59+yh8/FZESr0DLDYW3hJou/NT6EXdrf0/zjc/wXPZXPvvsM/7yl7/QrVs3xo7qyvWij7lV9aaboDeAmnf01DxJ60a9e+//E1ADghxVVlZGdnY2hw8fZtu2bYRqaXBeTYUmEyMeW1nKHWoajQ0p1FQndswolvTswTxNC7SWxKDvEveWse5zmK7KYG5YOdYBhW/YFpyD+ZqzGC0/hb7zQVRmbeC/mnMxUzbFz2KCtN/H1dUVPz8/tm3bxv79+zl9+jT5+fnv1U9TV36dKFczAstM2N8ymwzcOfrAVgwFsjUHh16zYMMFQ9wPa2DpMxgtw/+yVWc8i7cr4n9Oj+3XLNghQ6gJK7ckoMAE3xRtZoWMYqpJH0a47OSjmGo+iani9/tv8um+Gv5n7w3+HH2Nv0QV8dfQC/wtII0v1yXyuW8sf/SM4VO3nfzPsgj+4RJGD6dgRi7ZhLaND1aznVkw3Q5XcWTa+wdrthjrMtR+A6LwMrrE3+8c+SkZuiU+QbSnFtGGDD6b7IrPBDN27tzJvn37SEpKIiMjg4sXL1JQUMCVK1coKyujoqKCqqoqbt68KfXXNTY20tjYSENDA9XV1ZSWlnL27FmOHz9OZGQkGzZswNvbG6clDkRM0ifeYTw5riNp3qDKT8E6cgOZ56YD03BTZZX0z3RefBLl7c3BWZ1jDn62XUeQnVzHsdq8J+6qPVltZfWS7JSRkSGVneT9/DahBuBhNlz9XSdCjQQ4BImo7c5H/Nj4O+qu/o7y/N+xZe2fGDn8SwYP/IRtGxUoz1egoVzEoybRW0CHAj+1duF+fTeqSz4iL+t32M79goH9/4yG6kecOtKN60VdaK1W4EnL23z9t4Cat0w//XTwCx4uVOG2qbFcp9XUmBu62mQqK7G2f18WDpQt1ABUV1dz6dIlkpOTiQgJJlpFiUINNe6Zm/FsyiQBauT0+e6YGdNgZEC+hhr7Ro1gcc/uzNWehNaSaHSdYzFefgKzlWlvDDWWa3OYsjnvzTw0YqAxXpGMvkssanM20117ATpKE/AzM2HJkiUsWbIEFxcXfMVdQdHR0SQlJXHx4sX33iZ8YqU3oaeNCKudRMpPzqQ8cyKqRradNBKoCSwyZdVpXRaGjkNlbndstYaz0cgI50Al/LJ0CSkzZ0elbBNQQcWm+KXpCAmoaX3Rm+HOF8E5fBmUxd+2pvLl+hP8edVhPlu+lz+47+KPrpF86RLOd84hDHHcivpCP8xmuzBn5mKcrOfiNW06K6ZOxXOK1UuR6cWLF+M6ZSI6M5YhCi6gy6HbUmOx3KHmxE8oHGhEtPU8otlrWaSrzwHxn7Nz585RXFxMZWUltbW1NDQ00NTUREtLC62tra/0c7S2tlJXV0dpaSnZ2dkcPXqU8PBw/P398fHxwWPWXA7P1OLYkuGUeo/lYYAGhOvKH2oiXzANW/TjiLsbAPV1DZxeaCk2B1sJslOCnM3BYtnpzhYNiryViJw5EAf1b/HXUcV9mSs+Pj5s2bLlOdmppqamU15kfptQ07oDro/spEh3x2DTdqcLT1q60nKjK2WXunI5swvJRxU4fUyBy5kKXL0s4laV6K2h49ltBX5sVKDuaheKz3flQloXThzuQnZyF/Kzu3CjWIF7dSJ+eqdiwVeMjHtqyBTxKOAbblvp0SoGEFnPLVNjrutqk6GshL+coKa+vp6SkhIuXLjA7rX+nFJRokJHiyeTrXg2ZZLcPlurGGzqDPXJVVdl5/Ch2PXszgyDGWgujkbX6eBbQ42Ff84bGYslY+ydgsGyQ6jPC6Snnh2qyhasNjLCcfFiKdD4+PiwdetWdu3aRUJCAmfPnqW0tPS9lu6VJKYSsk6LgBtmHL1vSwbuHLg1Wy5As/2qBetzDHGNVcfMayDmE3rjbmbOMsuJeG5QwSddm+DSCTKNdb+UgLLph7mOGX9YGsKnjtv4wmk7/3YKpv/SQJTs/TGc486MWY4smW6D57SZrJg6Da/JViybYsXimTNZsGABdnZ20pMhkr4XydjY2OAyaxZTJ81DtDUH0cFmurXz7MjXLPwMhbhWRMF5iOy3Y6GsxfGoCDIyMigsLOTGjRs0NTW9sSH1zp071NXVUVJSQnp6OrGxsYSEhLBq1SpWrFjB+slWJC3SINlxGDf9lXi6TUu+GxHJSJqG1/xsGi7NyiFz+3Zur9aEaEPBHJxuI//m4EgDHgVpcX2NCsftR7BU9xt8lAeyfIGtNO0UGRnJ8ePHOX/+PNeuXaO5uVlO/1c///x2oObHEqiZC8Wfd3Kj8Kvnp1YF7tcrUHdVgZILClxMF3ExXUTJBRF1V0U8aHh76Gi7IwDR7RoFbhQrkJ+twIU0BS5lKHAtT0Tz9bfdAr0F1LyqUbgjqHlVo3CaiLakj3jgNpRWEyOZzy0TQ67raJGhpIh/P/lATVNTE2VlZRQWFrJn7hyKNdVpNjGEGdY8mTSRWyaGcvlsrSZG3DYx4qa+LjmqymwfMgi7nt2xNpmP5uLdz0HNmx62fJsx8UnFwPUwGjbB9DVczBglS1YaGOJsb8eSJUtwdnaWGgR37tzJsWPHyMrKoqSkhJqamvd2nftWczN7nK3ZVmBMdOMPpONGwiN7mXfSSOAioNAU32QdFgSPRWVWd5Zqj8R+3gJcLCfh5aPE8lQttsm4gO+5BNQhVcyc+zNbRREt66VYWi/CZuo8XKfOxGuqNcunTMZtihWOP/yA7bx50ji0pHH3l/peFi1aJN3IOTs6smSiNd3WnUa0t45uJ37qPLPwkXuIwkoQLduLorIBiUFbuHDhwjvDc2trK1VVVeTl5XHq1CliYmLYsmULvr6+uDg5EzHRgOMO4znvOoJbG1Vp264NkXJu6400eM40vH1qHzbp63HOTg92tDMHH5a/Ofin7To0rFcj23UcfuY9cFftxepJVtLEWUhICHFxcWRkZHT6i8yHDzVNO6Bk5JvffnoRauTwy18CHndrRTSUi7hRLKKqWPjne3Vvv6X5eVsjgEtrtYjaMuHr11wRgEYCTHKHmhdvP90QvXz7qVj8c/kVqCFVBGkf8zTmX9ydqfGbgxoQ0lApR4+C6MTcAAAgAElEQVRyWkudWh0tnkybAnNm8cDCjFvG8oOaVhMjqnS1yVRWZOOAftj26oGVhSMa9jvFUJPUCVCTg4nvmefOHwxRssJbRw8X2wU4ODiwdOlSli9fzsaNG4mMjOTo0aNkZWVRXFxMdXU1LS0tMvtZvOmTFbSdsDgDgmssOfnEgTO4sLvOWuadNAJYWAjHJQ+oYeTWHyuTPnhbTmTp0qU4T5yKp/N43JM1CCyS3aXu9huijbmGeB5Tx8J3EPMUB7DM0JjFVhOxnTULGxsb6fbFxsZGepVeAjCSUwJ2dnYsXrxY+nNt3/fi6emJl5eXUETp64v35Cn81ecQot1VdE18wsedZBbucuwhoqhyRN7H6Kc7jYPeXly+fJnS0tJ3vi3W1NREeXk558+f59ixY0REREh7qtxnz+PQDC2OLRnBFe+xPAhQh7DOkaEkpuFkh2FsNu1L6zo1wRycZQfJc+TbHBxlADv0uLNFg0JvJSJmDGSJ+res1VV7SXZKSUkhLy+v0/1zHy7UVHnC+c9fPmiZ3wHUlHcANZKDls3ygxoJeDxpEfGwQQCZe3XCPz9peVOD8Ku//uNmAWLu1Ym4Xy+AjtyARgI173KlW3LQ8hVXukn/I21pf+Gh3zBumRjKZFpMDKnU0SRdaTxr+vWRG9TU1tZyfOZ0GvS0eWhpDgttaJv5A60mhtwyls1neXFaTQxpMTakXFuT04rj8O7diwW9emIy2Qt1u4h3lJ9eP+lkuvL58wcDlCbjrqGL64J5ODo64ujoyPLly1m/fj07duzgyJEjpKenS6WA9wk0VZeKCPXSJ6DClNjb88jEnbi784UNjYwPVoZXWLI13wSfk9rMCxiD6vTuLNMZi4PNQuF+2NRZeNiOwzVJnYACE3Zcn0iYrGLd5UKEfEueMStOaDJl4zCsNXqzyGISs2fPZs6cOcybN08KLx217To7O+Pq6oq7uzteXl54e3tLj8KuXbuWDRs2sHnzZjZv3iykAIOC2DJ3Nr2WhSOKLKfLsR87JwGVDF0THiOKrkLkf5qvzO0Js11Abm4uJSUlMjmYWl9fz5UrV0hPTycuLo7g4GBWrVqFt7c3aydZkWSvySnHodSs6UQZSmwaLlkxjuTFQ3gaqg2n2puDO0F2Wq3CMfsRLNX5hpUqg1hhaydNO7WXncrLyztNdpI8HxbUPK6Da/aQ/Tlkit/yz4nf+ttDTaF4O9AeaipFP8e6JVDTKJJxrLvjabsjwMdPrcI8uy1b4Gi78/PXlsfXf24kce4XoUbSUdMeaiRx7vZQkysSILQ91KSLoeZMFzHUfAaZf4Gsr3h6sBd3ZmgLQPAO02JsSKW2GGr6yg9qkr08qNfT4fEEU1i0EBYt5EdLc1qMDN75M7xqWo0NaTLS54qmOoljR+PU/XtsBw5C03oV6gvD38ko/PpA8/z5g15KU3BW18Nz7iwp0Hh5ebF+/XrCw8M5dOgQaWlpFBQUcP369U7/i+3F57DHEkLOGRNZN4Uzbcs4+dSBiKpJcvHShJSZszbbAOe9qug792WaUV9WTvsBFxcXwW8015blc5RwOabGljzZFvBJJqDAFN8UbWaHjGKKaR8cjcyYN28eNjY2LF68+KW2XU9PT2nbrp+fH/7+/mzcuJEtW7YQFBQkPQq7a9cuYmJi2LdvH/v27SM6Opo9e/aw082ZcTZ+iEJL6HLkXucloJKeItpXh2hTNp9YL2elpSVZWVkUFRXJ5K5Qa2sr1dXV5OXlkZycLJWhfHx8BBnKypDjDorkuI6gRSpDyX9b0xamS8M6Fa6sGEvbwYnCwcpOMAdLZKesZWNZNUEiO03qUHa6cuXKe/HPfRhQ8+gGXLMTftmlin8Bvgg1FzuAmitiqLn2AtRIzMKdBDWdNXIDmY6g5lXFexKoad9RI4EayYmE9lCTKYaaMyI40xXSfgcZ/yOGmn/C2a/h3Pf8uGksrWYG3DJ+u2kx1qdSW4N0pXGs6dubhQP7yxRqmpqbyfTypMVAhzZzU1hsB+7LeDZ9GreM9N/6+36daTU2oMFAl3x1FQ6OHM7C/36HzRg1xk9fj5ptmBDpXn7yrSLdrwM07c8fjLLyorvyNJao6rJ81nSWLl2Ko6MjHh4erF27lrCwMGJjY6XR7evXr7/XpBNA3v4jhIbqElQ9gYSH9qTjxt6mGXI5hRBWbsmWPBO8k7SZvXkU6tbd8dRXxcvVnWXLluHq6oqr41J8ZqjjfEhVKOCTNdSIu3FWp+lit3McE6374mpoJPU7tW/b9ff3f65td/v27YSHhxMVFUVMTAwHDhzg0KFD0r6X06dPk5aWRkZGBunp6SQnJ5OYmMihLRswtnZAFHQZhbhWOufApTgBdbAZUeBFRPM3YaNjQEZSIvn5+TJ7mWlubqaiokIqQ0VGRrJ27VqxDDWfuOkSGWoMD7Z2kgwVYcCjQE3qNqjRdnq+2Bxs2imyU8EKJcJnDMBB/VvW6qrj5uIqDQXs2bOHlJQU8vPz5Xbb6dee9w81FUsh48+Q/imkffwz1GR0ADWXRD/ff5JAzet01bzzpe7/H82bJJ86KN6TQk275NPPUNMN0n4PGX+CzC8h6//B2W/gXHc435efjo3g9gxdWowM3niaDfWp0NIgTVH2UFOWcJyL1lN5YqQPVhbg5AgrvWHBXO4YG9JsqP9W3/Przi0jA6p1tchRUSR08CBsvv8vszUtUJqzFTXb8HblezKGmlecP5inrIfPDGtpuZ6Hhwf+/v6EhIRw8OBBUlJSuHz5MhUVFe+1YA+g4UY1O5dZElhqwt7mmWTgTvzDhYRVyLaTRrKlCS6dgH+mPktjVNB26MMM/b6sm2fD6tWr8fb2xtvbGy8vL1ZO08FlnyobLhgSViHbAj5pAipbj6X7lDG37YerrjY+Pj74+fmxceNGtm3bRlhYGFFRUR227SYnJ5OamkpWVhY5OTlcunSJ/Px8iouLpWV1JSUlXLp0iczMTJIOHMDWegGiTdmIDjTS7eSzzktAHb6NaHsBIocIDBS1OR2zi/z8fG7cuCGzX6oSGSojI4O4uDhpGsrHx4e1kyZJZajqNYo83aYpdwmISAPatuvwIEyftix7+TcHRxrwY5AWlatViLcbgaPON6xUGcwKWzt8fX1Zv369VHa6cOECFRUV7207+/6gpmYTnPsesv4BmV9A+h8FaSJV4WeoyRIJb/sSX017qPm1BFQnmYX/z40Eal7007xoEn5VnFt8zPIlqEkVQ036HyDjc8j8K2T/rxhqesD5fnBhMG3nR/LAX4MWI/03GgFq1ElTHMuavr2xHdifpMTEt6riv1Vby/X0NAo3b+LyZCvuGOiChRnMnQU+y2HtarCz4Z6ZMU0Gem/8vb7xZzPS55qWOinjx+LbuycLe/XA0ngBSnMCUF8Ygb7r4bc8k/DLQCOcPziB3tK9jLf241vVGUxX0mfV1ElCdfySJbi7u7NmzRpCQkLYv38/ycnJXLp0ifLycpl4Gt71SV6zmtCThoTWWpHykxMpbc7svDlV5rKTZDZfNmZ5ghbT149Ac0p3fE108Bd7UTZu3Mi6detYu3Yta6xNWbZLlXU5+oRes5A51LRPQE1Y1h8nHWW2BQQSERHB3r17OXLkCMePH+fkyZMvte3m5eVJ4eXatWtcv36d6upqad+LpKyutraW8vJyLl26RFpaGqvm2PD7NScQ7aml24lOPJdw9D6iHaWIPA4ySt2MxC0bpUdsZfWLVSJD5efnk5KSwp49e9i6dSu+vr64uixjh5URxx0UOddehpIzZBCux7NdJrSdmg27jDtFdspcNpaVZj3wUO3F6smTpaAskZ0yMzPfm+wkeTofahr3w6XxcO6/kP0fyPpKkCLSPxOkiTNdBKhJ7wBqfikBJfHVVInei6/m/8S8iZ9GknzqyCT8quTTmY+EjVzG55D5d8j+F5z9FnJ6iqFmCOSOgkvjeRqvQes0XVoM9V5rmg31qNBUJ338WLx79cCmb28S3FxJ8V9D9tbN5G4PJn9HGIWROyiM3EFRVARFO8IoDNlG/uaNXF6xnNwl9uROsaJAR5NmfR0wM4ZJljBvNiz3gIDNsN6fNpt53DMxpElflxZD/df+Ht9mbhnq06CvQ4GaCkdGj2DRd9+yaOBAVC1dUZq1GQ37nei7Hn3rg5avBJrV2Rh5nUTPeT9KM9bynfos4fzBpIlSoHFzc5O2Be/bt49Tp05x8eJFrl69+kEAzdXTWYSs1ibghhlH7toInTStc2S+oZFuaa5MYE26Hg67lNFc1IvZuv3YtGQpgYGBUl9KUFAQQUFBrJs+CbdQFVZn67H9qgWyLuDbftWCTblG0gSUjcZQYndEkZSURGpqqnT7UlhYKG3brayspKqqitraWurr62lsbPzFsrpbt25RW1tLcXExubm5hDs48L/L9yHadYOuCY877VxCl+M/ItpZiWhlIj0MZ7PPzYW8vDxKS0tluimUpKEuXLjA8ePHiYqKYv369axcuRL3uQuIm67NsSUjKFnRSTJUhD7sNhHMwZ0iOykSNn0ADmrf4q+rjrurm1R22rt37wfRFg6dCTX3cqHIHC4Mgpw+wpbm7NeCryLzS8FnkfZ7wXdxRgw17X01LyagXjQLv8pXI7cSvp+n7Y6IyqhveXD193LzvbTdEabpzJfUJX7VOf00b+KneZVJ+Lnk08fCRi7jz8KGLvtfcPY7yOkF5/vDxaFiqFGEPHXacnS4v/z1oKHZUJcKTTVOjh7Btv59yVNR4pGRHg8MdV85jwz1eGykzzNjfTA1AnMTsDIH68kwfzY4O8LqlRC4BQI2gacrT6ZP5baRHk36OjTLEWbaT5WOJmeVxxM2ZCDzv/uWhYrajJ6yEsVZm9FaHI2h+zFMfU8zwU8GULO24/MHJkqmrLEwx9HRkSVLluDq6sqqVasIDAwkJiaGEydOcOHCBa5evfpe39IkT2trKwdc57Atz5hdDdak40ri48XsuG4lF6gJK7dk0yVjvI5pMs1/GLqTerDa3IiAgABCQkLYvXs3e/bsITIykvDwcDbOnonHFhVWZugIrcIyjHVLRpKAmrppGNaafTgVuZtLly5RVFREeXk51dXV0lMBzc3N3Lp16407hJqamrh27RqFhYUcWunNQMcgRDuu0iX+YecloBIfI4qpQbQujb9MXErg7JlcuHBBZgmo9k9DQwNXrlwhMzOTuLg4tm/fjp+fHz4+PqyZMoVEe01OOgyjao0iT7Zpyj8NFWUojBz/HT8GaVK5WoWjdsPFstMQli+0x8fHRyo7JSQkvHfZSfJ0DtRUrYZL4+DiCAFqzvcVfBRnvxF8FZl/Fd7e0/8gvM3/kln4khhqfslX80slfDKGgbY7Ip7eEnE19L+kW6hwv/T3ckk/PbstoiH1S04baHLz+FfySUD9mvT0un6aHFEHfpouwiauXfKJ7P8IG7uc3nB+AFwcBrmj4bIS5KlDvi4UGvMoyoQWcz2aDXRfOU36OpSqKpGhqsTtmT+A7TxhwzL/F8ZmLixcIJh+nR3AfdnP8tKm9cKsWQVODjydPo27xoY062kLQPML34uspsVAl0Z9Ha6oq5A0djSePbuzqFdPzPVnMmbaapTnBqLtuAdDzwRMfVOFjpp3gpp25w+WxaI2ZwvdtRegpzyB1aYmUqBxcXFh5cqVbN26VXr+4Pz585SWllJbW/vGDa7yeM5ujyBsnz7BNRaceLyEMywjuv4HmR+sFLY0E9lWMoHVaXosjlRCbWFP5mkNYOsyD8LCwoiOjubIkSMcOXKEffv2sXPnTrbYLMRztTIrzmiz7YpsW4UlE1Ao3ICas30UU8z6cjIgmIqKCqqrq2lubpbJz6m1tZXr169TVFTEqW1bUZ3jhWh7EQqH73beuYSkpyjsb0C05RxdZ67C02wCGWlpFBYWyvwS/Isy1N69e6UylJubG2FWRiQ4KHF22XCaN3SSDCU3YBJkp/r1amS4jMXXrDvuKr1YNXWqVHbavn37c7KTLBJn7/rIF2punYIiM7isKkhOuSMFieF8P0FyOPut8Lae+fcXzMJv4at5sa+mEyQoCWw8bBBRGvYtZ7Q0SLdQ4W6J7MBGEueuS/mSM0ZqnDFUoz7tC5n14EjnVdLTq/ppXvM8wi+bhL8W4DanjwC7F4fDpbFwWRnyNKBADwqNociSn85M4raN8SsBoEFXi0o9bR47OQgm3hWevz7eXuC7HHxXCDDj7QmeruDkQNvCBTyZPpWHFmbcNtQTYEZPu1Ngpj3UVOtocEFFkd3DhzDvm69xHDacMaaOjJ7qh8r8EHSd9mPklYSp75l3Lt77GWjiUJ8fQC89O1SVLPAzNmZpu/MHvr6+L50/uHLlCjdv3nyva2fJc7OojB0eRgSUm3KwdS4ZuHP43gJCr1kQKuNOmrBy4TL2xotGeBzRYNKqoRhO7MlaK3NCQkKIiori6NGjJCcnc+rUKQ4dOkRMTAwBDi54eijimaJJULFsW4UlElRQsRmr03Wx2zWeiT/05ZC3D7W1tTKVZO7cuUNNTQ1FRUWc2buHSdb2iAIuohDb0knnEqDbyWcoxLYg2nYJkW0gP6jrcObwIQoKCqiurpY5ZDc1NVFRUcGFCxdISEiQylC+vr64zbPh4HRtji0ZSfHyMdzvrDSUHICGHXrc3qxO/gpFQn/oj4Pad6zR18Tdzf2DlJ0kj3yg5tFNuL4cCo0gX0d4676kKLyFXxwqvJXn9BL7av4t9tV8IfbVfPK8ryZT1LGvJl/8C7UjX82rJCgZb2skW5q7tSKu7P5/ZOkpkaWiSJqFCrcLPn3ngjwJ0NxM/DtnjNTIURxLuokq1amf81DWjcLvKj29sZ/mfwWobWcS5uIIYaN3WQXytaBAHwpNoXgilEyjrWAG99dY0Kyv89I06mnzYKI5T62n8HjKRB5Psfr1mTyRR5MseWRlwUMLM+6bGXPP2JDbBrq06GnTpKtFo64WTZLtTCdOi/gzXVFX4dS40azs3RO77t8zQ8OCEZZejLFeg5ptOHrvcKH7paTTynT03Y6ivmAbAwwWMVrRglX6Bjjb2+Hg4ICzszM+Pj4dnj+4efMmt27dkstfJ2/6xC93YXuWERF1k0l95sKpnxyJrJosF3NwuBge/FJ1sQ8fj+qCHthpD2GrlzcRERHExcWRmppKdnY2WVlZJCQksG/fPoJcV+CxeBxuJ9UJLBS3ClfI9vsKvjIB/2x9lu5XxnxhP0Jt5tHQ0CDzn5PkTlJmSgpOM21R2JCOaF9D5yWgTrXR5chdRKFFiJx2o6mkS3JEGPn5+VRWVsrlz2V9fT2lpaUdylCrp0wh0V6LEw5DqVrdSTKUHObHIC0qVqtwZOFwHLS/wVd1CF72i6Vpp6ioKBITE7l48eIHITtJHtlDTfMxuDIdiiyEt+wCPeGt+7Iy5I4R3sYvDHw7X82LfTWvI0HJcVsjOZNwq0pE/q6vyDJQ4vy40WQoK5JqqMHV0O/eGjza7oj4seYj8pcPINVAnWzFsZwfN5o0EzUqM3/PvToBqGQCNb+0pXkb6ekXmoTJ/ELsp/m32E/TU/DTtDMJk6cG+dpQYChs+oonQYk1lM6GsgU8jptFs7nga3lu9LRpFIPIm05Du2nU06ZRDDLva5r1dajUVCNHeTy7hg1hztf/wWXIUMbq2zLC0pPxMzZITcIm3slMWJX5jnFuIe2k756A0rxgemnMYYmyOi4283FwcMDJyUl6/iAqKor4+Pjnzh98KEBTEJfA9kBtAqsmcPyBHem4sa95plw6acLFsfANFwxxP6SBhfdgTC16sWHaFKnsdOLECXJycsjLyyM3N5eUlBQOHjxIsM8aPOeNxyVBja35JjIv4GufgHI7pMaEZQNYaWlIbVW1zG9vNTQ0UFpayoULF9hoa8+fVh1DFF1D16ROTEDFP0AUcRXR8sMM0bLiqP8qmSeg2j+3b9+mpqaGgoKCDmWoUCsjEhyUyXYZTtMGFdpCfkMyVJQBT8WyU7rLGHxMu+Oh0otV06a9JDtlZWXJ5CSFLB/ZQk3VGrgyE0qmCm/XhSbC23aepvD2LfXVDBb7anoIvprs/321r6Z9X83rSlCdtK1puyOcMGi+LqLg4BdkGilzbuwossaMJG3cKM4YqJA9ewx3iz6VGn1f52s+uy2iPuVL0sxUOaOtTMbYUWSPHUXOuNGkGqtyLfsT7ta++22pN97S/JL09Kood4ele6/rpzES4Lh4sgDKpXPgqi1cW8xPWXbcmmEibFH+j02znjY3tTXIV1Hi+JhRuPX4nkU9uzNd3YxhZi6MslqB0pwAtBz2YOh+XGYmYfM1ZzH0Ooma3U76Gi1l9lglXOwXSoFmw4YN0vMHGRkZFBUVUVVV9cEATXNdPTudJxJYYsKephlk4MaxH+0Iq5D9wUoBHCYSWGTKyhRdbLePQ3Vudxx1R7DVZ9Vzd6+KioooKyujqKhIWrcfsmEzvnPUcT6iyubLcmgVrrBk+zVJAkoDy5WDsdMeQXV+sez/uzc3U15eTkFBAbtdXfjOfReiqEq6Hn/UaQmorgmPEO2+gWj1Kb42WcBOh0XSG1Dy6kqSlPJdvHjxJRnKdZ4tB6wFGapo+RjubfmNyFBRBrSFC7JT3nJFtltLZCct3N3c8fX1JSAgQCo7SSS+93WktqNHNlBz9zyUu0DZAiidJbxVF1sJb9kFBsJb90u+mv5iX813gq8m6x9iX80LfTW/FO3OF3XcLtxJ25r2UFOU+gnpJqqcHTuKjDEjOTN6BCmjhpOsPJ5UIzXO2454zuDb0Tyu/Yiq/f8i3UqJVEM1To0bzelRw0kfPYKsMSM5O240pw01uJYn4s5NGUHN225pXnXv6ZXS0x/ewE+jKfbTmECRpQDJV2ZA2Ty4uhCuLYEKF9rK3LjrOeW9Q4isgaZBR5NSNWXOKI4jYNAAZn/9H1xHjWGY7gKGmjozZtpq1GxC0XU6iJGXbA9ZGnunoLFkD30tljNhhAorbefj7e3NunXrOjx/8L7bgts/p9dvIDTBkO03J5L8dCmn25zZVTtVblua7VctWJ9jiOtBdUw9B2Ju1ptNM2cSHh7Onj17OH36NHl5eVRUVHDjxg1KS0vJysri0KFDhGzbht9MXZwPqrLxouwL+MLKf74B5X1Ck6mbhmOt1YeSk6ky/+9+69YtKisrKS4u5vi61Yyw34AovJQuR+932rmErolPEO2tRbQhg8+muLF+6hRycnIoLi6WaxpPIkNlZWVx+PBhQkND8fPzw9fXl1VTp5G4UIsTDsO44ffbkaEeBmpS7qfC4YXDcND+hlWqw/C0WyxNO0lkpw8l7fTi8+5QUx8F5U5wbTGU2Qhv01d+EN6ui8xf01fzH7EE9ZfXl6A+gG1Ne/npykURqUYaZI0ZSfroEZweNZxTI4eRNGIoCcOHkDBuNCn6SqSaqHJuzihynQdxLfS/lIV8z3n74WTPHM1pAw2SdcaTOGYkCcOHcHLkMFJGDefM6BFkjBlJpuJYzswYSXm+4OORifwkqy3Nq+49vRjlbt9P095PkztS7KdRFftpDMR+GisomSZsAMvmw1U7KHeEimVQ6QU3fHm4254mIx0adTV/09Okq0mjjibX1FU4qzyeXSOGseCbr3Ef0A89zSkMNnJguIU742dsRMM+Cn3XI2I/TYbMmoRNfM+gtfQgQ6auRWesPuvmzmLz5s3StuDU1FTy8vI+OKCpyDhPiK8OAddNOXxnARm4E3t7rtzi2+EVlgQUmuJ7SocF28aiOqs7zrpjCFgtHPSLj48nJyeHq1evSntfKioqyMnJ4ejRo+zYsYO1M0xwiVFl/XkDQstlDzVh5UICauVpbeaEjmbKhL5kR+6WuXH29u3bVFVVUVRUxOnwELSnOyMKzkfh0G0BauQNNsnicwkHmhAFXEA0Zy0O+kaknzpFfn4+N2/elOnnbf9IjNIFBQWkpqayb98+AgICpDJUyERjEhyUyfotyFBRBjwN0aFunRrpzmPwNv0eD5XerJpmLXiFVq9m+/btHD58mOzs7A9OdpI8bw819/Ohyh8qPaDCRXh7vroQSucKb9UlU4S37Ff6aiR9NR1Fuz99WYL6tW1Ne6jppG2NxCh8u0bE1csiTk8aS8b4sdItzcmRw0gcMZRjw4dwZNhg4oYO4uCQgcSNHEbsqOEcHT+GI+NGEzdyGHEjhhE7ZCCHhg7i6LDBHB8+hKQRQzk1cph0W5OmPJ50lz5UFoqknhqZAc27bmneSnrqJZae2vfTqAkQ/Ao/DdcWQflSqHATzOg3VkHVWp6kraB5osF7B5N3AxoNKtRVuKiiSOyYkTh1/56lvXowR0WfAXoLGWy4hFGTfVGZH4y2414MPRIE6emdo9w/+2rMVmWg43KY0bMCGKdshf/UyezYsYOYmBhOnjwpbQt+3+cPXnwOus4nONeYnfXTSMOVpCdL2HFDPp004RWWbC8zZ91ZA1z2q2Ho1p9JJn3YMneetLE3NTVVeqKjqamJpqYmbty4wcWLFzl27BjR0dFsmGmFa4Qq/mf1CL0m4wI+sQQlSUDZ7xrPxOl9OeK7Si4JlZs3b1JUVETG4cPMtF6IaEsOCgebOykB1SYkoA61IgrOR7RoO5aqOpw5sE+aypGnPNLc3ExlZSUXL14kMTGRqKgoNmzYIMhQCxZywFqHeIeRFH7IMpRYdmoVy07B1v1YqvYd/gY6eHh4SBOPkj/bBQUF1NTUfBBppxeft4OapkOCf+aGL1R6Cm/N1xyEt+iy+WJfzTSxr8ZU8NXka4klqHEdRLvbSVAvpqBep4jvl+Ldr9rWyAhsJOmnigIRaU59OKM8ntRRw0keOYwTI4ZyfPgQjg4bzCEx0OwbPICYQf2JHtSfXQP7sXtgP6IH9Wfv4AHsHzyA2CEDOTx0EPHDBj+3rUkbPYJM4/FkbvwXVcUiHojTTzKTnddZujoAACAASURBVGS5pelQehKfRmh/76m99JQ7Ruyn0fhVPw3lzlDpDte94YYfVK+Hmi20lW+lddFkGnU0flPTpKNBo7YGFWrKXFJR4ui4MSzv0wv777/DeZwK/TVnM0DXluETXBk3fR3qdhFyOmIpmIX13I+jND+UQZqzWWFsTExMDPHx8WRnZ1NWVvZBlOu1f85HRBO2W49tNeYkPVpMGq7ENEyXSyeNBGq25pvgc0KbuVvHoDa9Ox76SgSsE0zUkvs3L8JfTU0Nly9fJiEhgb1797J5zgzcg1Twy9IVCvhkDDWSBNTabH2c9iszYWE/ttvMpaWlRebbmvr6eoqLi8nOyGD5nIV8tO40or11dDvxUyeeS7iHKLwEketeFFUMObEtgIKCAiorK2lpaZHp533xkZils7OzO5ahbLVIchjGdT9FHgd9mDKURHY6ZDsMB61v8FMdjqf9kpdkpw8t7fTi82ZQ86AM6nYId5uq1sKNlcLbcoWr8PZ81f4FX80ksa/GsAMJaphYguotpKCy/9NBCqqb8IvxRah5nbMJv7atkZEM9VOriPv1IqqKRWRu+4p0Q6XnpKfj7bY0+wcPYM+g/uwe2I+oAX2JFM+udmBzoN22JmH4EE6MGCqVoFIMVbkQ/3tqy4RunLfuqbkjell2kvWWJk0kjua/mHr6V7vU04vSU/sot4k4yv2in8ZB2AxWesJ1HwGuqzdATQDUboe6CO4HO9Kgrf7hjxho6rTUuKqqTK6qEvHjx+Lbry/233+H1+hxDFP/gX7a8xls5MCoST6ozA1C2yFGaBH2OS2D1NMLZuHVZzHwOoHqwkj6GCzBXlWTwzHRUn/Ih9JFIXluXrnGDjdjAq6ZcODWbDJw58h9G8FTIqctTUiZOWuzDXDaq4qec1+mGfZlq60dERER7N+/n7S0NIqLi18qfqurq6OgoIATJ06wf/9+ttrY4LleBZ90bYJLZV/AJ01AnTfA7bAaZq4D8DbXo6FG9gWJjY2NlJaWkpubyzb7RfzN5xCi3VV0TXzCx51lFj72EFFUOSKfY/TVsybW25P8/HyuXr0qd6n0l2Qod3d3gicak+CgQqbLcBrXq/DsQ5Khogx4GqJN3To10pzHsNzke7xU+rDqh+nStFNoaOgHLztJnteHmtYUAWhuBkPNFqheJ7wlX18hvDVLfDVXbcW+muliCap9tFtTkKAujX2hXbh9CurvP0tQ7Yv4fq2z5k28NS/KUO8ANpLyvbqrIi6ldiHVUEMKNRLp6fDQQcS229LsGtiPiAF9Cevfhx39+xA5oC+7B/Zjz6D+HBgykLgXJKjkkcM4M24MKeZKFJwV0Vgh4lHTO/hpfk12epstTYcGYUnh3v+IDcL/FEtP37dLPQ0VIPcXpadZYj+NvdhP4yr101DlD9Ub4WYQ1IYKHq+GGB6nbaHJ0vD9g8srplE81RqqlKgqkaOqzGHFsfj278uS7v/Fd/RoxqpOpp/mXAbo2TLcwp1x09ejbhcpdNMsP/GzQVhWRyz9z2G+5hxGK1LQWBxN3wkeTByhTEJkOOfOnXvvh+o6ehJ9PNmeZkR47SROP3Mm+dlSoqqnyO1gZVi5JVvyTFiRqMWsTaNQn9adFUYaBG7eIn2Tzc3N5fr16y99r5JthiTWHbh4KZ7eSnilarKtRA4FfOU/34DyOq6B5arB2GoPpzqvSOY/h+bmZq5du0ZRURH7l3vQ2yUMUWQ5XY514rmEhMeIoqsR+Z/mK/NFhNnOJzc3t9N+Cbe0tFBZWUlubi5JSUns3LlTKkMtW7CQ/VO1iV8yigKv0R+ODNVOdrq8XJFt0/qxVO2/+BsKspOPjw8BAQHs27dPKjvdvHnzg0o7vfj8OtQ8KIOmWGiIhroI4W24JkB4O65aLbwtV3qKfTUSCWpeBxKUQTsJarzgoZCmoHqJJah/d3Dg8hWG4Y7i3e2TUB311vyaDPWWfTKPmkQ0VYooyhFx+ocRpIwfK4Wa+GGDX4KanWKoCe3XmzAx1Oz6NajRGk+qWw9Kc0W03HiH5NNt0ctpp1fJTq/a0kig5pe2NFKD8IuFe2Lp6XzfX2kRthCgWCI9ldmIpScnsZ9mhdRPQ81muLkN6sKhfic07IXGWJ6V7eSW3RQatNQ+mGnUUqdRS506TVUq1JQoVFUiS02FfePH4tG3Ny69euA9agwjxprQR30G/bXnMcTEiTFThAZhbce9wpZGfMBSllsaqVnY5wxaSw8waMoa9EbrcHTjOi5fvkxZWdkH9YZWfCyZkI1aBFSZEX9/IRm4sa9lltyAJrzCkuBSc/wz9VkarYK2Qx9m6PcjYLEjERERHDhwgPT09FfCn+Ru0OnTp4mNjWWbiyeeTuNxP6VBYJGpXKAm9JokAaXFtM3DsdbuQ8mJFJn/LG7duiU9l5C0eT3jFqxCFFpClyP3Oi0B1S3pKaJ99Yg2ZfOJ9Qp8LS3JzMykqKio0+r728tQR44ceU6GWimVoYZS6Tf+g5GhHgZqcm2VCnE2w1ii9Q1+aiPwXCTIThs2bCAqSjiE+qHLTpLnl6Hm9hloPgSNB6AhBuoihbfhm0HC23GVvyBBVXr9LEFdWySWoGaLU1CTXk5BXbOHqzaCF+JmENRFwZ2zcCcb7mTB7Qy4nQ6304TvofU03D4NdUFQ5QnFSnDpH6+/rXlRhpKhv0YS675VJZiFU9f+izN6ylL5qf2mZn+7TU3kgL5EiCdqQN/n5Kf2UHNCDDVpJqpk7vycykIhzv1WJuH2QPNi2qkj2elNtzQSqHlpSyMxCHdUuDdSgNyXUk8S6WlmB9KTh1h6Wi320wRAbYiwSazfDQ37BN9Xw0Ha6vZwd+Ni6jXV3ts0tJs6DVUqVZUpUVXiopoyp9RUCBszCqdePfHt3xffMaMZMFCJb0eb01ttBoONHRhptQKlOVvRXLQTfdfDGC8/KdMY94u+GtOVgll45IwtKClZsNvZkcLCwg8KaloaGohxmUZQkQkxjdNJx43jj+wJl1MnjWQ2XzZm+XEtpq8bgdaU7qw01SUoMJCdO3eSlJTEpUuXuHHjRoffc1NTE2VlZaSlpREbG0uw1yo8bcezLEmdgAITwq9PlGmrsGQkCai5oaOZYt6XrB1RMn/TliSgCgsLObMrEmPrJYiCLqMQ19o5CahT4gTUwWZEgRcRzd/MfG190o4fk5paO+O5c+cON2/epLCwUCpDBQYG4uvri4eHB8FWpiQ6qJDh/AHIUOK0U+06Vc44jcHLWJCdVv4wHV9f39+c7CR5OoaaB/nQEgvNcdAUB42xwttv/U7hbfhmsPB2/JIE5SxOQdkKkFO1Bhr3QvNxuF8o++/+xxKo3wBXlTrurSkTvSxDveivkQHYPL31s68m51QXUgxVSR4zSuqpOSr21BwYMpC9gwdITcI7B/aTmoVjBvVn3yuMwsnjx5JsNY7cdNHb+2k6Appfk53e1kvz0pamI4PwwA4K93TEBmHzl1NPV+3FqSeJ9LSynfQUKMB2XaSwUWw8AI1xULeftpsxtFXv4nGKP41mutRrqHbaNIinXkOVGjVlylUUKVFR5JKaMmnqquxXVsRv8CCW9e7J+mGDWaGvi97o0fTuM5qvR5nRX8eGEZZejJ+xHrWFO9B1OoihZ6K0bE8eWxqpWdjtGOPnhTBUYyYbradx6dKlD+ovtfTNAYQdNSDkpiWnnjiSigu7a6fJ1RwcfGUCazL0cdipjIZ9L2br9CPAyZWIiAhiY2Ol7aqvkugkEk1WVpZQwLdmPcvnKOMSr8aWPDkU8JVbPp+A2j0eyxl9ObTCWy6+qNraWoqLi8lMTGThDzaINmUh2t9It5NtnbOtOdmGwuE7iLYXInKMRF9Jm9PRO8nPz+fGjRud5gVraWnh+vXrHctQNnbsm6bDMYfR5Hv9f+y9d1iUeZq2/bTduzO7s7PvzL6z76SdnemZ6ai2OQeiEZUMZjErAhIESZIUASWIAipJBXNCAUWiBMk5IxmRYNbO2q3n98dTBUUJhhkKtD9/x3EfR7dWlU8h+Jx1Xdd935P5cp86hM0dNNvpvv8Mil2U2L9cajtp9Gk73bx58422naSnJ9Q8boaHl+DeObgrgZq7F8RPvbfPiJ+C5S2ozsOiivPgKnxVCt/WD847+a4abm6Aql91qzW92VCy+Rp5sLkn/ENW1NOHAt/dFrjVIFCeI5C0/UPSNJRInDiOuPFjelhQZ0aP4JREsZHWSQnQSFWa6HGjuTR+DFckLd3puqpcDfwt1QXioL/Hd1/TeuovoOlNpZF2PD3Xxv0ilaaXXU9dA/e0JQP3pNbThl66ntwkXU8+vVhPJ0UIv32eZ51neNZ2nGc3InnafIgfK4K4b71MoQAjhZiOGarcVFehWU2ZOlXRZiqcoUr6LHXOq6qwZ/w4nIYNZfeokexTV2XLQkNWrFiBrqoSYz4fz1+mLuGL+ZZMMfJGzSSUOdanZWyn/ptL0xvUGHhls8A5HjXTwwybZ87WOfPISU+jurr6jdjC25RTTOj2eQQ26RL10JhMthH15UZRoVHAwsqwBnGQnX+RNs6xs1i+axwaSz5hl6E2Bw4c4OjRoyQkJFBSUsKNGzdeeO0NDQ1kZ2eLUBMQiMea2dhGqeFfpEV4Y/9DTY8OqLMq6JsPJ9h4nUI6oKT2Wk5ODrs2mvHvu+IRTrbxwUCuS4j5GuHQdQSn80yaoU+cvy8VFRU0NDQovANK/msh2w0VFhaGl5cX7u7u7DBaxWWT2VyxGkeTx2DZUPP5JnAW9R4qnDcZh9WsD/FUm4Cz5ZYu2ykyMpKEhASKiopoamp6420n6emGmm/L4Ks0+DINHqXBo3SJ/ZMBX+XD11XwdTk87oTH/bvOvd/PLWeo+vmLu6HkwUbaEfUPZGykFtSDVtGCunZ5CMnaqiRNntBDrbkgAZuzErg5Lakzo0eI82vGjuqh0iRMGEvytCkkLZpG7lWBporuoXv9BjSyORr5bqfebKd/WKX5iyQgLKfSdAWE57x44F79FsnAPWcZ68lPxno6/Lz11H6KZ63HeNZyhKeN4TxtCOaHAj8e2i7j1kzVV6sZcv8tU50zVOmYoUq7ugpt6srcUFOmWVWJelUlrqsqUaWmTMkMVbJnqZMwU53jytPxGT+W7SOG4ztmFAFK0/BcZMi61avZuHEjyxctYu6YiYyatZ5Ji13RMDuAhlUkc7acZL5DTE/bqR/Dwc+HhXPQcktmhsUxhuo6smySCtcunu9aXDnY58K2zQTnaxPRuZy0Z/Yk/LCFwy1LFDhobxEHqvXxSp+H5WFl1E0/xXjOCAK3uXQtrczKyqKuru6lSlZTUxN5eXldN7rdqzWxO62GX4Gm+Gf18wA+aQeUn6QDSt9xBG76GnTe6P9P3bdv36auro7S0lIO29jwJ9dTCEebeT/u8cCtS7j8HUJkE4JHPB9rruOk/VbKysqora0d0NlK8jbUmTNnumwoZ2dnghbrcmWLGhlbx3HLV5WnwbMHzoaKWMCT4Dm0+6iRunUyztp/x1V1GDtXrcbd3R0vL6+30naSHuHlD3lLzw8d0KL84nyNfEeUvBX1il1R0m3a39wSuFkjUJQhkOj2IWnzVXoM4IuRKDZREriRVtTYUVyQKDSxcoP30nRUSQ78DeU5Ap31r2E9ybZtvwxoXpSjkbedrk+ExoVQowx5P+9lLs3LsjSyKo38WgRtmdk0KyXWk0kvA/ck1tNNf34s9eZxyk6+u7Sdh0FWPAyy5pblcjpNFtO2RItmVaV+qyZJNaoq0aCqRJ0EXqpVlahUU6ZMXYVidVVyZ6qRPlOdKzPUOK6ixL5JE/AYM4rdY0YROGEcQWrK7F68CPMNGzA3N2fTpk2YbNiA9oTJjJuzkYnLvVjkdBrjgFSWeCQx3/4iWi5X0HVP7ZcdT68WFk5llvVpRizxQHPSbBKC91NTU8ONGzcGtaW76PhZQg9rsL/VgCvfWZCBAydvr1LIKoQulaZ+IXsKtXCKnsninWPRXPgpPksWEhISwvHjx0lOTu5qd3/ZuXHjBkVFRcTExHD06FF8VxtiH6mGd958QusVM1U4tN4Q/2JJB5TnaDbNHsuNkv6PA9y7d4+GhgYqKyu56LGDUVuCEA7VMST2mwHrgPrgyhOEE20Ivun812JbAtaspqCggOrq6gG/MUvXRxQXFz9vQ5lZcGqFBpe2TKbYaRIP/NV4FjoANlTEAp6FzePenhkUOE0ncNkwtqp/hI/2fJydnbt2O0ltp4qKije+20n+/HShBqB5du/5mhcpNr2BzStAhFStudcicL1IICNeIGnhdJKVppIwYSxXJIpN7LjRxIwbTbQEcC5KYCZGYjnFSYAmceI40uYpkWT6BdnJAg1l4uTiV+p6kgca6XC9FwGNbPv2i2yn0t/B0++6vsQ/Pvma729d4VHdQe4WmnI/ax6dFz7mzpE/8H3UH+VUGrnllb2qNN2zaZ7EG/H40mq+O7uar/yX8tXeFdzdpMPdTbp0LphJu7pKV7WpqVA1bTIFStMoUlWmWEWp/0pViWJVZYrUlClUUyZfTYVcdRWy1FXJUFclRV2VODUVzqkoETF9KkGTJ+I7fhze48awd/w4Dk6awMHpUwnUnI/biuWYGRtjaWmJmZkZmzdvxsrKiiVKKkyavZ4Jy70wcDzOxr2pLN6ZyHy7qAHI0TxfujszmGMbxYRV/qgq6XPaZRs1NTWD2v3Q2dhMhIM+QbU6nLm3lmtsI+Yb064bt2JUGjGT4pGqwebw6agZf4L53LEEurpz+PBhoqOjycnJob6+/pWUgJs3b1JcXMylS5c4ceIE/uuMcAxRxStbg5A6Qw4pAGrCGiQdUImzWbFvPEZzh1IVn9zv9tODBw+6OqCSDgagts4ZIbiCIRcfDWgH1HtnbiHsy+X9NZ5s09XjWloaFRUVz80NGogjnd+TnZ1NTEzMczbUhfUzSLedwKOAmTw7qgURmgqHmqehc2n3VuWKxXhs5vwV9xmTcLay7rKdjh492hV6b25ufmtsJ+n56ULNt8U9u6F6Cw6/Cti8Ys5GqtZ83SmqNcXXBJLC/5M0HXWSp0wiUWYP1OXxY7gkU5cldWXC2C6FJnn6FJK1Vbka9S+UZXerNC+cIiyFmQdCzzk00i6nlwGNfI5GvttJajvdj+r6Mv/44498++23XX56cXExkTbWXJgwlpLJE+icqcadWeq0q6twZ+U07q6bzt11Stxdr8zd9SrcXa/G3Q3q3N0wg04dtR6g8rpVPXUyCePHcHLKJI5PnUzk5In9U1MmETllEocnTyRs0kQOTpxA0ITx7Jswjj3jx+E3fhx+E8axb+IEDk6ZRNi0KYRMm0zoTHUCtDXZsWwpluvWYWpqioWFBaampmzevJktW7Zgb2/P2tmzmTZ7DeONvDFwOIlxYDrLd19lvv3F7lUI0vbtAVBpDHfnoeeZyTyHWKZtOMh49ZUErltDeXn5gMv4sifBw53QFC3C2peQ8qMtKU+3EnFTcTNpwhtFWPLL18TxwgwM3UajY/AZe4yWExYWxokTJ0hOTqasrOyVu2va29spKysjPj6e06dPE2C8Aae9quy8NlecKqyAtu6wBnFP1c6rc9kQNpmlhsPIDD/S75++pQPoqqqqSD99iqUrNiMEFvLe+Xt8kDQQHVCSdQlR9xEOlCCY7WeF+lzSoy8M2jZpqQ1VWVnZw4bauXMnNjZbCdNXoXrHNH4MmQvHtQcIajTo9FElZcs4nOZ8jIu2Nh4eHl22U3R09FtpO0nPTxdqmrSeb/OWDQ6/CGyk7d6yk4dlVZs+4EZWrakrEchKErji8UeSF6iTMnUySRPHdcFNvES9kf53gkSdSZo4jqtqU0heMIP40P8kL1XoauN+oUrTm90kO4fmdYBGNkcj3+2UJ0DFxK4vc59QM34MJZMm0DlDlTsz1WhXU1Z41UybTOKYkXh8/BFuo0ZyWGk6h5Sm/dN1WKaOKE0jUnk6R1WUiFRR4rDydA6rqxI2eyYHNOfjb6CP+7KlWK9aifH69ZiammJubo6pqWkXzFhbW2NnZ4eLiwuWBvqozlnDhFX+GDiexnR/Fka+19ByimXBoACNTFjY6Qqqpof4QsOUbQu0yM3MHLQBfNcT0wn2nkNgix4xX5lyjW2cvb9Ooe3b4Y0LCarQZWfKXEyDp6G2/mOs504kcKdXj6WVDQ0NrzyxtrOzk4qKCpKSkjh79ixB5pY4e6rgljabAzX9P1W4S22q1sPrmgYWx6azcE13B1R/qzUdHR1UV1eTefUqtmtMGeKXjnD6Fh8kPh0YtSbpGUOiv0QIrUKwPcZMZQ1SDod1bZW/f/9+v77fVzny3VBHjx5l7969ODs4EWagQtX2qfwQPHhQ46avh4+PD0FBQV22U2Vl5VtnO0nPTxNqvil+8fwaWbCRt6Jk59jIB4hfAjey2ZpbDQJV+QLpVwQu+f2GZE01UpSnkSLZC5UkV8mSHU+ps6aRpKtCXPgvyEoSqC0WO56+v9NHluZF6ozUbpKdQ/OqQCObo5HvdsoW4OtioG+oiRo3huJJ4+lUF6GmTVVZ4VU9dTLJY0fh+uGfsRz6GWELDdhnaMBeA70etc9Q/7Vqr6E+ewz08V1oyO5FhrgvWYTrsqU4rFiO1UojTNesZv3atWzatKnLUjI1NcXExAQTExPMzMywsLDA2toaBwcHXF1d2bVrF06rjJg7eyUT1wZh4BTF5pB81u3LQ9vlCprO8T2BZgAsJ/mwsKZrEjPMjzJUx47VU9W4dimampqaAZfxH9y/zyn71ewv1+bY7ZVk4EjcYwsONStmYaUUBELqDPHN08T+3Ax0t41EX+sz9mw05tixY8/94/+qR3aq8NmzZ9lvbY/zNiWcU2axv0oxU4XFoYH6eOfMx/asKvoWwzmwYS337t3r95uWtOunsLCQvabm/MrjEsLxm7wf/2SAwsLPGBL7DcKROgTXaMbMWULMbg/Ky8upr68fNCtF1oaKjo4mPDwcrx0eHFqoOuhQ426oz8GDB5+biP222U7S89OEmhvmorJQ/BKwkc/YSNu95cFGVrV5Cdw8eyQqKl+2izZUaZbA1UsCscG/IHHZRNJ11Lg6fSpXp0zk6qTxYk2dzFXlaSRrqnHF+AsuR/6M9CvihOKOuu7llV0qzaNeYKYvdUY6KVi2bftVgeZFQ/bqNwAvgZqJ4+lQV+X2jAGCmimTSRozih1//ZBNn3yM2bp1XSqJmZlZl1ryumVmZvZcScHF1NSUTZs29SipImNpadmlykg33e7evZuAgAC8LczQmr2SycZhGLpdwupQKZsOlqK3PQlN1wR03dMGQaHpWdrbU5m15RRfLHJHa4I6yYfDuH79+oCHhbMPhhF2fgEHbxqS8HgLadhzrMNIYTNppCAQWK7LjsS5rPGbyNRlf2WbxgRCNllxzCeQK7GxVFdXv/ZOIenNLS0tjXPnznHAcTtOFtNwSJxBYIVipgr36ICKVkd/2whc9efS2dKqkB1QdXV1lJeXc9zRnr87RiJENDHk8ncD1wEV9z3CsRYEryT+rGtCpJU5paWlg2qn9DaUb5+vP4cXqQ061HgtWcyxY8eIiop6q20n6fnpQc2TDij4uXgjlgebCqHvjI0s2PRmR8lmbfqCGwngPH0o2lAPb4oD+UqzBNLiBC6dFYje/RsSlk8gSUeFFI3ZpGjMJtFgOvFrRhEd+J/EnRe4liBQkSvQdl2Eoy7bSR5k5GGmN3VGCjQtQs+27X8GaK4JcO3n8MODF0PNhHF0qKlwW12VNhUlhVf1lEkkjRahxvTTT7Betw4TExOMjY1fueQBpbeSKjBSeNm8eTMWFhZYWVlhbW3N1q1bcXBwwMXFpQtk/P39OXDgABEREYTtcGWxxkqUNh9l0c5EbI5dx/zwdQw9MtB2TULfI6M7FDxIQGO4OxfdnenM2XqecUZ+zJyuTdTO7dTU1AzI1mPpaS2pItxlAYGNupx/uIFMtnHhS2NC68WuJMUAzSKCaw3wTJ+L1VFlTEOmsi1GnX2p8zl4WoP9e+ZyaOdCorwsuBYSQN2leB5UNLzS+7l79y61tbVkZGRw/vx5gt29cTFWxu6yOgFlOooZwNfQswNqkddojGeNoaWorN//vqQdP1VVVVzy8WKCuS9C2HWGxHw9sB1Qp9oR9mTyH8u34bN8Gbm5uQO6LqG3c/fuXZqamsjPzycuLo7Q/cFvBNT4rFjOhQsXSExMpLS09K0ZstfX+elBTbN5z91QUrApFfrO2MjOsZHP2UhVG9msTV/KjQRwnj0QeHpf4PvbAg9bBVqrRUjJShJIihbh5uJJgajjAhdOCESfErh8TiA5RiAnRaC6QKD9usCXbQKPb4uvxQPheVVGHmbkszOydpPsPif5LqcXAY3sPBrZ9u00AdoOvALUKA8a1Nhv2oSVlRUWFhZYWlpiZWX12rVly5ausra2xtraGhsbG7Zu3YqtrS12dnY4Ojri7OyMm5tb13hxHx8f9u3bx8GDBzly5AgnTpzgwoULRO0PYIPmKtS2nGXRrnTsTjVhfaKFJd65aEsG63XNoRlgy0k+V6PnkYmGfQxT1+9nktpyQkyMqaysHJCtx9IT62JDcI42RzqWkfbMjsQfrTl8Q3EzaaQAEFCmS0jZUqI6TEn4wZJL35ty6sEajtxdTuitRYS0GhJao0dYtjYhUfPZv28OJ/yWc2WfHYWRwbQkJvNlH6Bz48YNcnJyxAF8e/bivm4GdtFq7C1R0FRhSe0rEzugjALGY6QxlMq4xH7/+5KuS6iqquLqoRDmrbJFOFjGexceDsy6hGTpuoQ7CIEFCOt9sJqvSXpiYld78mCejo4OqqqqSEtL4/iRoxxZrD7oULNn1UoSExPJysqitrZ2wH62FXV+WlDzuAOyf/780ssioW8rqkboOaCvL9VGHm56s6XkAOfZPYHHtwS+bBXoyykKNgAAIABJREFUuC5QXyxQmimQnSiQcUUg9ZJYGVcEcpMFyrMFGksFbtUJfN0m8OS2+Bq9gkxvMCObnXmR3STftv0yoJFODb4mdE8NTn0Pymb0DTVjR1M8fiwdqkrcVlOhTXm6wqt68kSSRo1kx4d/wfTTT3C1tMTJyQknJydcXFxwdXXFzc2N7du3v1bt2LGDHTt24O7ujru7Ox4eHnh6erJ79268vb3x8/Nj7969BAUFERwcTHh4OMeOHePMmTNER0dz5coVUlNTST13GhvD9cy2i2Gxbx6O5zuwP9fJcv9C0W56A9QZWajR98pmvlMcKibhjJizie16+uTn5r5wFUB/ntLTFwkJnktQqz5x35qTgSOn7qxRSLfT8TwtjqXpEiZRgE50rib+iSWp2JGOA9dwIhMnMnAk5cetXPnekotfmXD64Voi7i4n7NZiQm4aElqrT3ieDqHRCwgMnEWk3yJi/a3IPRxIXexlbmYV0VRRTUlJCSkpKRw7dgyPNfOwO6fGnkJNwhoXKgxqgip02Zk6h43hU1i6cBgZoYcU8olc2u2TGRPDWiMzhH25vHfuLh9IoEPhak3iU9678AAhuAzBIhR95dmknT014OsSejvSVRl5eXmcPXGaiCUzBh1q9q1dQ3p6OkVFRbS0tLzVKg381KCmwVy88fa2zbuvjE2V0HfORqravArcyAKODOQ8uyvwpFPgmzaB+40CHTUCTSUCtfkC1bkCNXkCdQUCLWUCndcFHjYLfNcu8MMtgWeysNQXyPRmNfWlzshOCpZv234Z0MiuQUh9D9L+BdL/jR+/aewVas6PHU3R+LG0qypxS02Fm8rTFV5VkyeSOGok2z/8CyaffsIuBwd8fHzw8/MjICCAwMBAgoKC2L9//2vVgQMHOHDgAMHBwYSEhBAWFkZ4eDgRERFERkZy/Phxzpw5Q1RUFLGxscTHx3P16lUyMzPJy8ujpKSEirxc3JeuQ9vxMisCy3GNvY9zzANW7a9Eb2dG91C9NwJoxDLYlYOmSyLq5pEM1drKRqUZZMXHDUhY+HZrG5H2Cwmq0eHU3TVcYxux35oR9s8urKw15FjGfCLPziV8vxZB25ewa4sp9pa+2Guu4HDSAkIbFhLWIC6XPNyyhKNtyzl1ezVRDzdy6Vtzkn6wIQ17rrGtC3SuPrUl/nsror825fTDtUTeW0H47cWEtBkSWq9PWIEOoZc1CTowm0M++pxwX8MpF0sibB3w05+PdaQKvvnin62IAXw9OqCOK7Fw7TCiXF0VcoPv7OykurqarGvXcFlnyr94pyCc6uCDhB8HcF3CVwjhNQgOp1FS1SLhYCDl5eUDap32dh48eEBLSwvFxcVcPBtF5NKZgw41gevXkZOTQ3l5+aDM8unv89OBmscdkPFz0Rp5HbCRLsDszY6SVW2kllRfcNMb4Egg59ltgR87BR63C3x7U+DLZoEHDQL368V62CjwVYv4e4/bBJ7eEp/TA2KkICOvyvQFMy9SZ2QnBcu2bb8MaKRrECRAQ8Yvedbs0TvUjBlF0bgxtKtM55aqMjeVpim8qiZNIHHUCLZ/+GdMPv2Y/Z6eHDp0qKtb5fz580RFRXHhwoWX1sWLF7sqOjqamJgYYmNjuXTpEnFxccTHx5OUlERKSgppaWlkZmaSm5tLYWEhpaWlVFVVUVdXR1NTEy0tLbTWVGNjsIpJG0NZ4p2J1YlW1oVcR9/zGgaeA9/d9Kqlvf0qM61OMtzQDd3xqqQej+T69esKn/mR4r2b0ARNQtsWk/zjVq4+syWybflrTQ4+XK7H0ZS5RJzQIHSPDvucjHC3sGKryS4sbI9j7JHG6r2VrD5yB8191agp6XMobBahdYaE1C0kuNaQkDppGXTB1KHmxUS2Lefk7dWcf7CBS99sJvEHa1LlQCf1qR0Jj7cQ87UpZx+t4+g9I8LvLCGkfSEhDfqEFesSfkUTv9BZWByajlemBiH1ihnA11sHVND61QrtgCoqKuKgpRW/3RGFcOwG7195MkBt3TDk0rcIEQ0IOy4zdN5Kzrs5U1ZWRl1d3aDNWQIxMNza2kpZWRmxUdFvBNQEbVhPfn4+VVVVgzKuob/PTwdqGqwgbYioJEjBJqsPsJG2e5fKgI28HSWftZGFm96Um94ARwZynnWK9WO7wA/tAk/aBB7fFOtJm/hrTzvEx/QKMX2BTF8w05c6I5ufkd3nJB8K7hVohO41CBm/hGu/hqLJbyzURAYEEBMTQ3x8POnp6WRnZ5Obm0t+fv5rV2FhIYWFhRQXF1NcXExpaSkVFRVUVVVx/fr1LoC5ceMG7e3t3Lp1i9u3b3Pnzh1u377N7du3CbWwQWW1LzNszqG1PRVDzzdLmemtdNzTmb31HGNW+DB76gJifHYpPCxcn5pDyK65BDbrcvFLE66xjXMP17/Qdoos0OHo5TkcOTyP4N36+Dmsxc3MDqtN/phti2LD7mxWBl5neVg7RpH32Hj6S7ZEf4Nb8hM8Un9kptUxxistwn+bGsHXDThYbUDIdQNC6noGkkPrDQmt7wYdKWQdal5MxM1lnLi1inMPNhD7jRkJT7aQ+syODAnoXGMbqc/sSXyyhdhvzDj3aD3H7q/k8J2lBJbr4pE+V6GzakIkHVDbJB1QTrqz6Gi60e8dUHfv3u1al3DGzZnP7cIQjtQz5NK3AxYWfj/uMcLxVgTvq/zOwJLQTRspKiqipqZm0Dt72traKC8vf6OgZrBWSSji/DSg5nEnZP6XuEhRCjYZQu+KTX4vYNObHSWftZFVbuRtKVnAkYccWdCR1LN2Scn+t/zj2mXqZSDTF8z0ps70BjSFwvNdTn0Czc8h4z9EoMn8b8j6A9/fK+oVagrHjqZNaRqdKkq0Tp+q8KqcOJ6EkV+w/S8i1JwNCyM1NZW8vLyugKtUOflHqrW1ldbWVtra2mhra6Ojo6MLXu7evcv9+/ef+9T76NEj7t27x71797ji7Y3myp3MtD2P7s4MFnrnv6YdNNAAlIeexzU07KOZsi6IKapLOGxp3qVCKSJQ+OjRI87ar+dAiTZHbxmRjgNXnlj2mElzLGsBRy/MIfzgAvZ7LGa3jTHbTF2wtAjG1DWOdb6FGO1vZHl4J6uOPcDk7FfYxn7L9uQn+GQ+I7AADpZAcCmElIFJeDlT1u5n5Bxjti2bzoEqfYIq9HqAzYuAQQo6oTKgE9qwkENNi4loXcaJzpWcvb+emK9NiX9sxVU50El7Zk/K062cv7ORg9X6hDX2f55Gep3+xVq4xM1kkdcYjGePobmwtN//Du/fv9+1LiF+nx/TN+1ECK1iSPSXA7su4XQnwt5sfrZyOzsMDcnKzBz0Dijozhxdvhj7RkDN/o3rKSwsfCOArz/OTwNqmuzFBYoZ/y5aI6nv9VRspGCTIwM2fQWIpaqNbNZGCjfytpQUbnoDHFnIkQWdVy3p82QhRgoy8qpMXzAjq87I202yqw96AxppKLhXoPkVZP4Gsv4A2f/LD03ez0HNuUGEGjcJ1MQcPdr1CaS1tZXbt29z7949Hjx48Nr16NGjrnrdc//+fe7fv0/2kXCWLrFD2eoMOu5prw413nnoSdq8F3rnDSjU6HtmMX9bHMqbQhk1ez1eixZRUFCgsH8Ac8MiCDs1nwM3DUn60pxrjRs4FaNDqL8WAS7L8bAyx85kJxY2kWxyT2GNfzkrgltYcfgOa048ZPP5r3GI+56dV39gTzYEFYrwcrAEAgvAL/NH3BO/xeHifSxOdLDmYC3ztsWjvjmSoVo2rFObxsFMTQJKdbvBptbw9dvH62VVHSnoGBLetIgjrUs53rmSs/fWEf2VCfGPLbn61JZMnLnyrSXhTf9kbugFta9Mmx2Js1kZMIEV84ZScSmh3/8OHz582LUuIe1YBLpGlgj7i3kv6v7AdkCdv4uwvwhh016MZ88j/VLsa620UNR5BzWKPT8NqMn+X1GpyfilCDayik1vYPMiO0oebqpfAW56AxxZyJGHnZeV7HNkIUYKMvKqzMtg5kV2k3T1QW9Ak/YioPk9ZP8Jcv7K08olz0PN6JEUjhlF2/SpdCpPp3XaFIVX5YRxJIwYjtuf/xeTTz8m7uRJysrKaGxsHNQ2xbt373Lr1i2KYs6zVmc9UzcfQ8stBUPvfAxfCikiWGg6X8HAK2uAoUYMCy9wSUR9cwRDF2xhs/psclKS+j0s/N2tWzTGXiRy3Uz2++gQ6LYejy0OWJv4stnhLBu9rrEqoJrloTcxirjH+lOPsLr4Dc7xj/FK/5G9uXCgWAIwxRCQB97pP+B25Wtsz93FLLKVtcF1LN9XzmKfQgx356LvlY2eZxZabilduSH9CaoEnJrJvmJd9hXpvLJa8zpqSQ/QqTckvHERR24s5ViHEecebOBE5yqFQU1ghS47U+diHD6FJQuHkR4crpBsVHt7O1VVVWTGx7N5pQmCfxbCmdsDty4h8RnvXXyEEFKBYH2E+cpzuHos4o3ogHoHNYo9bz/UNLuKm6Az/1sEG6liIw82GRKweVHORla1kbWkeoMbaeZGFnDkIUcWdOSBp6+Sf7wsxLwIZF4GM72pM7KBYNnBes91OfUFNB92bd++3dHwxkFN/OnTVFZWDvgEXPnT2dlJQ0MD+cmJ2OivYqrJIRY4J2CwO/fFkOIttlVrusQz3/4CBl45Aw41hrtyxZu+5QmGGbhgMEGF9DMnqamp+YfDwk872nlQlMP1C+dJCTjIEcfdeJjvxtIsCDPnGNb75GEUVM/ysA5WHr2P8ZkvsYn5FrekJ3hfe0pAfrd9dKAI9uY8Y1fqY1wuPcL69C02HW5m9f4alvmXssinAINdOeh7ZaPvmYW+VzYGu7IxkAlm67inM9vmHGNWeDNnqia+u5TZk6eNX64WgWXdao0iION50DFQWEt3mEwHlOVxJRauG8ZZJ2eF7EOSfsjJzc1l10YzfrErHuFEG+/H/zBwHVCxXyMcqkVwPs/EmQZc9vOmvLychoaGQV0B8A5qFHvefqjJ+1xUarL+CJm/7QVs3hfVBinY9BYgltpRfak2snAjn7npDXB6gxz5apKr3h4jfQ1ZiJGWvCrzMpjpS53pLRAs17YthoL7AprPIH84j5pO94SaUSMpGD2Km9Om0KE0jRtTJyu8KsaPJf6LYbj9758w+eRjEs6cobq6mps3b/Z7GPJ1TkdHBzU1NeRkZ+Ozcj2qG4LQcLyMvld23xaUdx4Gu3LQcktCw/okc6yOo++V89o5nP4oHfc0ZtucZfSy3WhMmcflfX7U1NTQ0tLy0hvik+YGbmWlUXriBFd8gwh19MPFzAdLq3BMtiewZk8JKw40sfzQbVYff4Dpua+wv/wd7ik/4Jf1jMDCboAJKoQ9WU/xSP4Ox+gHWJ7oYGNYIysDq1jiV8JC73wMvHLQ98qSlAgvBi/sLBNzQ3Pto5m8NpCpqkvYbjaZ3dfms/vagh5qjaKgZqCqRwfUOVX0LYcTuNaIu3fv9rtaI12XUFpaymEbG/7kcgohspn3474fuHUJl79DONqE4BHPR1rrOWln07UuYTA7oN5BjWLP2w01Nzwh92PI+Rtk/7kXsPkFpP+sG2x6CxDL2lG9ZW2kcNNX5qY3wJGFHFnQeZ2qE3qHGCnIyKsyL4MZ+eyMVJ3pNRA8RA5opKHg3oGGglF8V2MnBzUjKBg9kpvTJtOhNJUbUycpvCrGjyH+i6FvJNRUVlZSUFBAuLk581fvZpbtRfQ8MvuAFBFotN2SmW9/HpU1vswwj0DPM2tQoEZ35zXm2l1k0poAlFQWcszOhpaWlue6n76pKac18Qr5hyO4uCuQfTbe2Jn4stnuJMaeYvv08pBWVkTcZd3JR1hEfcO2K9/jmfoj/jmwv0gm/5IPPtd+YEfCN9hH3WPz0ZusC6lnxb4KFvsWIR0OKKovrwowvUONmBu6jLKxmBvaqjcJ18tz8Eydx558bfZX6hNc038W1GBCTUidAX4FmmIHlNMIHLVn0NHY0u8/H/fu3etal3DR053RWwIRDtUxJPabAQsLv3/lCcLJNgTfdH692JaANaveiC6fd1Cj2PN2Q03hOMgbCrmf9AI2/xeu/R8J2PxczIXIBojl7Sj5rI0UbqTKjbwtJYUbKeD0BTnysCNbdX38eq3cc2Uh5kUg8yKYkVdn5O2mLqB5X1S4Mv5dDmjEUHBvQEPhOH4s1XweakaN4ObUyXRMn8qNKZMUXhXjxhA//M2DGulm5sLCQk65ObNo2TZUtpxFxz29T0jR3n6VBQ4XUd8QwBgtK9TNI1/4eMWVeNOf53gJJeMQRs5Ywx59LUrOnyDnyCES9gRy3MWH3ZbeWJrsZfO2KDbszmFlYC3Lw9pZKWmfto7+BpeEx+zOeMq+vO78y4Fi2JcLu9Me4xr3JTZnb2Ny5AZrDlxn2d4yFvkUYrArt6d95CW1j/pnto+BVw4LXBJQMxNzQxtUJ+N2Uo2dyRr45mgRVC6xoN5yqAlrEK2uvZIOqMW7xrBh9iia8ov7/XteOmSusrKSpIOBqK91QgiuYMjFRxKoGYiw8A+8d+YWwr5chqzxxEFbh2upqVRUVAzqkLl3UKPY8/ZCTasvFIyB/BE9wSbnL5D9P5D1OwnY/ErMg6T/W3fORt6O6i1r0xvcvEi9eRHkyMLOq5Tsc6SvJQsxUpCRV2VeFWb6tJukgeBfiEpX5n/JAc1fRWVMDmgomgTF02iqSuyCmrOjviB/1Ahap06iffoUWqZMVHiVjxvNleFDcf3f/2HTGwQ10mFkBQUFRAfsYZWeCdPMj6O1/WqvkKKzI5UFjtHMMglmxHwzPlZfg/rmSLTcUiSPH9gOKAOvbBY4J6BmephPZhmzVMcMW6tQTNziWOtbJLZPH5Jtn/6OHclP8JVrn95fBP7ZT/FM+R6n2IdYnerE+FATq4KqWbpHYh9J8y//lPryupXTMzc0UQn3/Uq4J83FJ1vshFJ0rmYgK6BMh+1Js1kZOIEV84dSHhPX79/zjx494ubNm1RWVpJ+5jRLV2xGCCzgvXP3BmxdwgeJT3kv6j7CgRKEzQdYMUOD9ItRlJWV0dra/xvKX/W8gxrFnrcXakpUoHBCT7DJ+xRy/y4DNr8XcyDXfi2Ts5Gzo+ThRl61kYUb+UBxb4AjCzmyoCNbVX1Ub4/tDWKkICOvyrwqzDynzsjaTdJA8P8VFa+sP8oBzeeQ/8VzQEOJCrcr9r6Dml6ONF9QUFDA5aNHMNc2YorJYRa4JGK4O08m/JuHzo40FjjGMNsslBE6NoybosMKjeVMMw5lgXOC3OMHpsRsTwrKxqGomRxi+aFO1p78ks3nv8Yx7js8rv7AnhwIkrGPggrAV9o+feE+FsfbWR/agFFAJUv8ikUF6LXzL4qr7tzQLjSmaOC+fSo7kzTYlTG/O1fzU4CaxoUEVerikToX40NTWLJoGKn7gxXSAdXR0SGuS0hNxX6NKUP80hFOd/JB4tOBCwtHf4kQWoVgdxw15XkkhYdQVlY2qOsS3kGNYs/bCTVtQVCsBEVTusGmYCTkD5MBmw/F/EfWH2Q6o2TtqH95uWojhRv5zE3Z76DNFm6a9wQceciRhx35qnjB75XLvYYsxLwIZF4VZnqoMz+Ts5t+Iypd2f8jWno5f5MDmtFQOL4H0FA6g28qTLuhZuRw8kcOp3XKRNqnTaZl8gSFV/nYUVwZ9hmuf/ojmz756I2Bmnv37tHc3ExhYSHxly+zY8lqlDceYN62yxjsyulSX3Td09Hcdok55ocYo2/PMKUlOKnPxGOBLtPWBUrCxYMTFl7gksx8hyjcE78ioLCnfSS2Tz+RtE/fEdunD9ayfK+kfVrOPtLvZ/von6889LpyQ/tQUlmIq+kk3BM1xFxNgTYHqsRczaBDyT9Z4Y0LOVCtx65rGlieUMJw3XDOODp2zWLqzyO7LmGvqTm/9ohFON7K+/FP+NcBCQs/Y8ilbxCO1CO4xTB6zlJidnlQXl5OfX39oHVAvYMaxZ63E2rK5kOJWjfYFE2EwrEyYPOZmPvI+Wt3Z1QPO+qXMqpNL1kbKdxIlRsp4FROhLsnuq/jm2IRKAqFnhZVb6AjX70Bi2yVyJUsxMiCTOnvoMkICn7eDWAvhRmhOzvTpc78Hzm76U+i4pX7d9HayxsqBzSToXh6F9BQNodn5TqUFWd3QU3eyOHcmDKRtmmTaZ48QeFVNnYUcW8g1Dx8+JDW1laKi4u5du0a+41NmLvGl9l20eh5ZrHIpwDdnRloOl1mrmUE4xdu4zPlZdioz8Vh/RocdPWZt8abWXYvChcrtjTdruJwoZP9xeB19Xuce2uf9i7oxT7KHjT15XWgpis3tDGEMbPWYrdwIq6XZ+ORrMGePBFq+nNezWBCzcHrBvjkzMfunCr6VsPZt2a5QnZA3blzh/r6esrLyznp6MBHjhEIEY0MufzdwHVAxX2PcKwFwSuZP+uZEmFpTklJyaB2QL2DGsWetw9qOkKhTANKZ4lgU6IMxVNlwGaUmPfI+7y7M6qHHSWr2shmbXqxpDIEyP45NGyAb6t7v56Cn3crOFKLqlAOQGRh51VK/rnS15T+GbKKzJ1D4nU86YCbHlD0l5fAzBCZ2TOS7EyfdtNHovKVP0y0+ArGyAGNKpTOhLI5UD4fKrRpLD0lQs2I4eSNGMaNyRNomzqJ5knjFV5lY0YSN/TNgxoQh5GVlZWRl5fHMQdbDJe7oGp9Dt2d18Rt2M5xzLU6yqQlrnyksgJztXk4GS3D2toaV0M9Fi1zQsX63KCEhQ125bBsTzEmR1pYGVjNEr/if7B9+k0taW4oHjWzIwybb4HxzEm4nFJlZ9JcfLM1fzJhYbEDylDSATUDfecROGqr09HYrNAOqMu+u5i42QchrIYhMV8P3LqEK08QTrUj7MnkF8ud8Fm2lNzc3EFdl/AOahR73j6oqVwI5Zoi2JTNhlJ1ObAZJ6oJ+V/I5WykdpRUtZHN2kgsqS64kSg3lVrwXdOLr6d8ZE+LKk8GOgp6qcKXlPzj84WeECO1lnIFqJjY+zXdj4OahX3AjKzVJKvO/L4Xu0kaCB4pAmPhBFEZ6wE0c6F8AVRoQ6UBt8t930FNL0faAVVQUMB5Hy9WGpgzzeIk2jvS0N1xFY0tx5m6zJ2/qa5ko7IGbiuWsnnzZkxNTdm2fDGr9E2ZZnFCJlw8sLmahZJBgLIA86ZuFv/HwC0XLbdkZlgcZ6jeNhZPmo7rgelsj5+Dd9YCAsv0CK4xILReBIPBhpN/pkLrDfEv0cI1biaLd49h3cyRNOYW9fv3/IMHD7hx4wZVVVWkHglj3qqtCAfKeO/Cw4Fdl3DuDkJgAcIGX6zma5GRmEh5eTltbW39/p5f5byDGsWetwtqbp8ToaZCFyq0oHyeHNhME1WEwvHdAeLn7Kg/S1SbP8i0fkstKQnclEyDRzmvdk1N5j0tqly5yuujeoOV3kr2taS2krS+fkkr5ndNcH2lHMxIrCbZ7EyXOvNhL3aTNBA8UQTHYiVRIesBNDpQaQhVi/m2yopIG2vOjBhG7hdDaZk0nptTJtI0cZyCayylo0cQN/RTXP7nD28c1Ny+fZva2lry8/O5dDgME+1VTDGLQMsthQV255hu5Mnf1FZjpLyAHUsXYWlpycaNG9m8eTN261ZjormcqaZH0HwuXPyu+qu0d6Qx2/oMI5d6smDyHJy2TcT+nDrb40Sw2VesQ1CVPsG1Bl1rDMIbu2uwYeV1KqBMhx1Js1kVNIEVC4ZSevGSQn5GpDfwazExrDcyRdiXi3D2Dh8kPhugdQlPee/CQ4TgMgTLMPSUZ5N25hRlZWXcuHFDIQHpV/2avIMaxZy3C2rqNkPVUqhaBJV6cmAzQ1QPiqd3B4ifs6M+kVFtpFkbGUuq4Au4feb1runWoe78TZbQHTKWrRy5kgef3F4eIw8w0teW/ln1G179Gr9rhtoNPWEm87c9szM91Bl5u0kaCFYWAbJ0lqiU9QCaJVC9AmpWcWrblsGDms/fTKiRSvEFBQVciY7GdeFKlDaFMs8hFpU1vvxtxjoWKWvjudiQLVu2YGpqyubNm7G0tMTWygpH7UUobzzIvG1xMuHiwQeBn07lobszgzm2UUxYvRcVJX3MF41m495pWIap4RQ1l51J8/HO0MQvT5u9xToElOkSVKnHgeq3D3SCKnXxSJvLpkNTWLJkGFcDDyhklcitW7eorq4mOzMTt/Wm/Kt3MsKpDj5I+HFgoCbpGUNivkIIr0FwPIOSmjaJBwIpLy8ftA6od1Cj2PP2QM39ZKhZAzUroXqZHNjMF1WD0pndAeLiqeLNuMuOklVtZLM2Ekuqxf0fu66vintmcK4JPYPGsrAjX9kv+L1MuZK+boYAub+Dx/+AH/z9Dagzk8CM1GqSyc70UGekdpN8IHi2BGg0RcWsB9CshuvrSd5ryZkvhpI7/HNaJo7j5uQJNE0Yq/AqHfUFcZ99gssff//GQY1Uii8qKiItLY19azcwZ0MgaqaH+PusDeio6OJpoIe1tTXm5uZs2bIFW1tbHBwc2L59OzsXLmbOWj9m20cP2mThn3bloe+ZyTyHWKZvOMj4Gaswnz0WfZsJ6NqNY/GOiazZMw3zMBUcTs7GLXYeHkkL2J2uhW+2NnvytdlbJAc617tBJ+wNAp2uDqjMeVidUMJw/XBO2dtx//79fv85uX37NtevX6ekpIRgSyt+t/08wrEbvH/l8YCFhYdc+hYhohHB/TJD56/ivJszZWVl1NXVDUpY+B3UKPa8PVDTaA+1G+H6WjmwMRDzHOULugPEz9lRsqqNbNbmI/FG/dU/6Sfn/KU7YCxbGXJ17RVL/nmyr5kmQKvfP3e9X1eKX7suq+nz7uxMwZhe7Cb5QLCWBGgWisqZDNBQu4nSU4MBNWMoHTWcy28o1Dx69Ii2tjbKysrIyckhYqsNBmt28bGOA7Nx5LZkAAAgAElEQVSVdPHW18fGxgYrKytsbGxwcnJix44deHp64u/vz551a9Bf4YaazTl0d2a8gxpFQI1XNguc4lE1PcRwDTPMJk/CfqkqjiYzcHGai+OuuVj4zmK9jxorfaaz0nca6/dNxyJMDfuTs3CN0cAjcQG707TwzdJmT54EdEp1CarQ7QKdkLpeQGcAYUe6A8onV9IBteUL/Fcu5c6dO/1ux9y9e5eGhgYqKys5t92FobYhCIfrGXLp2wHsgHqMcLwVwTuV3xpaEbJpI0VFRYN2E38HNYo9bwfUPEiHeguoM5UDm+VQtVhUCyp0RfXgOTtKSUa1GS8z02a4OJW4P07dJjFgnDZEDBmnCt2dVNKSB56XlfR5qbL1HmT/sX+uGeDuJRH+8kdIWrVl1Rl5u6lnIJiqRRKgMRIVNAnQULeZzgwrTg8fSs6wz2ieMJbWSeNpHD9GwTWakpHDufzZxzi/gVAD3WHh/Px8zu/2RN/AkukzjPDR08PRzg4bGxtsbW1xdXVl9+7d7Nu3j/379xMWFsbBrVasNLRguuVJtAcpLPxTL4NdOWi5JjHD4hhDdexZOn4aRhqzWT1fhy16engsN2CvsSFBNvrsddbG10ubHXs0sfafy0Y/dVb6KGHkO411e6ezOVQV2xMzcYnWYGfCAnalaeGTqYVfnjb+hTrsK9URQadKj4PX9QmpMyS0fmAUnR47oGJmYOAyEgctNdrrm/r9e/7Bgwc0NzdTVVVFQsAephu7I4RUMyT6y4HrgIr/AeF0J8LeHP515XbcFy4kKzNz0Dqg3kGNYs/bATUtO6HBWg5s1kHNKlElqFoqqgZ92VElyt1Zm6KJUKkPX5f13/XdjZa0hv9MMvvlXyXD/T7ohh1ppb4nU0LP/5d9XNr7kud/IAn6/qv4+s3b+++6paftYDf49VBn5O2m7kAw1ctEsKxZA9c3QK2JmHmqt+LH2q2cGzOcnKGf0jx+DK0Tx9E4brTCq2TEMC5/+hHOf/gdmz7++xsHNXfu3KG2tpaCggJiDoXhsmAxO/QWscvVBUdHRxwdHdmxYwe+vr4EBwcTGRnJiRMnOHHiBJE+XmzSXsUU0wg0XZN4FxZWTGnvSGXWltOMWLwTzYkz2Kgxm6VLl7Jq1So2btyIsbExG9euxWrpSlxXGOG9eilBmxZxYIsB+xy18fPUxn2PFrZ7NTDeo84qHyWMfKaxdu90zIJV2HpsJi4X5rIzfgG7UjVF0MmVgE6JDoHluuyvEu2r0HrFgU1ovSF7S7RwvTKLJd5jWDdzBE25hf3+PS+d0VRZWUna8Uj0jKwQgop5L+o+/5I0AB1QSZIOqPP3EPYXIWzax4bZ80i/FEtZWdmg/NvwDmoUe958qPm6HJq2QaOdDNiYQa2xqA7UrBbVgh52lE63HSWv2rR6K+Y6s/6fpIPqP8Quqox/lwz4+zdJu/jPJdDzs57wI4WVHiV9/L9JXucX4utm/jc87lTM9UvDxCUqcuqMvN3UHQjm+loRMGtNoM4c6rdAw1ZodODqYqWBhZqxbz7U3Lt3j8bGRvLz84m+cIHj1lbs9dyJl5cXrq6ueHh44O/vT3h4OGfOnCE2Npa4uDiio6M5HRmJo4ER041DmO90BYNdue+gRgElDQuPW+nHjOk6WM6ZiZGREUZGRqxbt47169djbGzcFeQ2NzfHzMwM4w0bsFy6CqflK9i1aikBm5aw38qAQAcd9uzUxtNPC/u98zDZM4PVPsoY+Uxjjf80TA4qY3N0Bk5Rc3GPn49XiiZeqeK+qfCmRQq1oQLKJR1Q+8UOqJKoGIX8nLS3t1NVVcW1hAQ2rzJF8M9EOHObDxKfDlAH1DOGXHyEEFKBYB3BPKU5pEQepqysjJaWFoUEpF903kGNYs+bDzUdodDsKgM2NlBvKaoCtZtElaAvO0pWtanQhQcpirvOKgPJALv/ksy/+ZWk2+g/JbNwfilT/9FL/bJnXftPyfN/JalfQ5O94q5feu7Fi4pX+TwZdUbebpLmZ4xF5azeQgI0ttDoCE3OFDtokf35pzSNG03LhDE0jB2l4BpJ8RdDufTJ33H6/W/fSKiRDQvHx8dz4cIFDhw4gI+PD76+vgQEBHD48GGioqJISkoiMzOTrKwskpKSiIuLY8+qdcxa588c+5h3YWGFVB56nploOMQwdf1+JqqvYMsMdTZu3MjGjRsxMzPDwsKiq6RzhDZt2sSmTZt6gM7mzZvZuHEjFstWsW3ZCrxWLmXvhsUcsDQkyEGXPe7aePlp4+g/D9M9M1ntq8wK72ms95uO66W5hNYbcqh5seKgplGmA+rwVJYsGUZKwH6FdUDV1NSQm5vLbmMzfuF1BeFEG+/H/zBwO6Biv0Y4VIvgHMXEmYZc3uNNeXk5DQ0NA74u4R3UKPa82VDzbR3c8BI7k5pdoclJDAw3bIV6K1Ed6MuOklVtajfB962KvdaOCLE9POt3kvk3v5W0iv9GAjv/txt6+izZx/1GUv8tvlbOnxV7/fKn2U2Em8qFfdhNmyR2k6WooDXaSYDGBZp3cPOU8TuokTuPHj2ivb2dyspKUlNTiYqK4siRIwQHBxMSEsLRo0eJjo4mNTWVwsJCKioqKC0tJTs7m4yMDA5bWaK70h31rVHvwsL9CDKG3pKShIXnO11BxSScEXM3sVlZFSsLC2xsbHBwcMDJyamr7O3tsbOzw9raGisrq+dAx8TEBBMTE8zMzHqAjrnRahyWGeG5chl71y/mgPlC9tvp4uOixSYfJdxT5xBSa6BQqOnRAXVSGcMNwzllJ3ZA9XdYWDqjqbS0lCNbt/K/LicRIpt5P+77AdoBBe9f/g7haBOCRwJ/19rACTsbysrKqK2tHfAOqHdQo9jzZkPN3QvQ6iMBm53ijbbJGRodRFWgVztqjYxqswTa9g/c9Wb/WZx/k/0nyYC/P0rqD5L6vUz9TqZkf/0PMvVHSev1n6DOZODeh/Q8SBVhsU+7yUpUzhrtRSWt2RWad0CLJ0+qd5L92Sc0jR1Fy/gxNIwZqdgaPYLi4Z9z6WMZqDn7ZkENiJ9a6+rqyM3NJSEhgaioKE6fPs25c+e4fPkyGRkZFBcXU1tbS2NjI3V1dRQXF5Odnc1Zzx0sX2SNktVptHekvoOa1y0ZeDHcLQaD9T2z0PO4hq57Gro7UtHdkYKOWyIzLY/zubYtqycr42lvi5eXFz4+Pvj5+bFnzx58fX3x9vbG09MTd3d3XFxcukDH1ta2q5OtL0VHFnSMjY2xXLseLy0DnD1UcE2bzcEafYVDTfB1A3xy52N/Xg196y/wM1rMndu3+12tkdquFRUVXPR0Z/SWAIRDtQyJ/WZgOqCS4f0rTxBOtiH4ZvDrJXbsW7WSgoICqqurB/xG/g5qFHvebKhpC4Kb/mKX0o1d0OIhBmWbXERV4EV21PUNcF+BdlNvp2aVZLjf38T5LzkfSgbb/UUCPH+WAR/5+nPPyvmL5Pkfiq/11UumByvytO55gd3kICpozW6ionbDC254Q+seSudNpWHsKJrHj6F+zEjF1ugRFA3/nNg3HGru3btHS0sL5eXlZGdnc/XqVRISErh69SrZ2dmUlZXR2NhIe3s7nZ2dtLa2UlVVRU5ODjHBQWzQXstUs6NouibzLiz8igCzKxcDr2z0PTPR25mBrnsaOjuuorM9GV23BHRdr6Dncgk954voOZ5F1+44GhahDDV0RWOcKgedHAgLCyMiIoKTJ09y4sQJjh07RkREBOHh4Rw8eJCAgAD8/f17gI6bmxvOzs44OjpiJ+lu27JlC5aWlpibm/cAHQsLC7YuXoGzvRJOyTPZX6WncKgJqTPEr1ATp5gZGLiOxE5Thbbahn5XaqS2a2VlJcnBQcxY64gQXMF7Fx9JMjUDsS7hB947cxshII8ha72w19Yl4+pVKioqaG9v79f3+7LzDmoUe95cqHmQDO3BotJyc684m+XGbmjxFNWAF9lRjbbwbePAX/PdS+Jwv7xPJdOLPxEH/eV+JFN/f0F9JFcfi69RoT3w70X+3EsQQaZXu2m7qKTd2CUqazf94WYgTfYLaRgzkuZxo6gfPULB9QVFwz4j9qO/4fS7//fGQg2Iak1DQwPl5eUUFRVRUFBAcXExNTU1NDc3c+vWLe7fv8/9+/d7KDuXz5zGTm8F0zaFMd8p/l1YeHcuPe2j3K4t4XoemejuzEB3Ryo621PQcUtC1y0ePdc49Fxi0XO6gJ7DabS3RjDPPJiZxntQWuPFFKMdTF3hxowVrixYtR0L7dVEONgSHR3N5cuXSUlJIS0tjZSUFBITE7uC3OfOnePkyZMcPXqUQ4cOERwcTFBQEP7+/vj4+PQAHScnJxwcHLqsKwsLC3Fy9PI1OG2ehkP8DIIqdEWoUWBrd2j9wh4dUGtnfkFDVr5Cvufb2tqoqKgg4+xZlhuZIwQU8N65e13QoWi15oPEp7wXdR/hQAnC5gMsU59L2oVzlJeX09raOqDrEt5BjWLPmws1nRHQcQjaQyRgs09UDG54v9iOagsa3OsuHC8O+MsfLplgPFSmPperzyQl+2syj88fJr7OrdOD+55kT1tgL3aThwicrb4igLYFQdtB7p22pWH0CJrHjqR+1BcKruEUDf2U2L//Faff/vcbDTUPHz6ks7OTlpYW6uvrqauro6mpifb29udCi3fv3qW5uZmCggJSUlLwMVqL+voA5jrEou+V/f8zC+pF9lG6BGCS0XVLlADMZfRcYtBzOo+u/Um0rA+jsXk/6hv8mLbakylGO5i+3JVZy13QW7GNVUutMTEwxn7henYuW8vedRsJs7Ul4uBB4uLiyMzMpKSkhMrKSiorKykvL6ekpIT8/HyysrJIT08nJSWF+Ph4YmJiOH/+PKdOnSIyMpLw8HCCg4MJDAzsoei4ubl1KTn2601x3aiM3WV1Asp0ONS8mPDGAeiASp7N6v0TWa45lOJz0Qr5Weno6KCqqoqs1FQc1poyxDcN4XQnHyT8OHBh4egvEcKqEOxOoKY8j+TwEMrKymhqahrQDqh3UKPY82ZCzddlcOsEdEZKwCZUnKVyM1BiR/k8b0c1bYN7lwb7ysUbfeFYyZC/0eIU44JRkmm9ksof8XzJ/n7BSMlzRott6G/aeZDSi93kJ4Jn234RRDvC+aHuIA2jR9AyZiQNo75QbI0cTtHnbwfUgAg2d+7c4datW9y6davPaa4PHz7k5s2blJSUkJ2dTZiFBVqrPJm59QK6Htd+ulAjn3/xyhHto678y9VugOmyj6LR23YOHbvjaFqFM8c0ANV13kxduZMpK7ajvMIVjRXOLFpuz7olVpgbGuNouAb3RSvYvngZrsuW4rhqBVs3bMDW1pbdu3cTFhbG6dOnSUhIoKioiLq6OlpbW2lra6Ojo4O2tjZu3LhBY2MjtbW1VFZWUlJSQkFBAdnZ2aSnp3d1r8XGxhIVFcWpU6eIiIggODiYgIAAdu/ezfbt23Gy3sr21WrYXlRjb4k24U2LFA410g4ok8NTWbx0GIn+AQpRLaQdUEVFRQSYWfBfO2MQjrfy/pUnA7cDKvYbhCP1CG4xjJq7lIse27s6oO7cudPv77mv8w5qFHveTKi5Fyculrx1AjqPQscRaA+T2FFBz9tRN7zg64rBvmrxfFUkDrErmihZzzBBVG+6atwLarxcTRDf25t4vr8pttvL2E20HRABtOOQCKS3jtOmO4PrI4ZRNuwzyhVcRZ99TOzf/iJCzUdvNtS8zmlvb6eiooL8/HxOb3dh6RI7lP+/9s48qsr0ytd2p7rTXUl6SFJZ6/a6967bnZuboVNDKlZVqiznqKWWFoqoKHBEQASUUQaZBxFkBhlkVEQRkEEZZFJEEZB5ENEDCDIfhoOSVDpVPdRz/ziczwNqxSQCQr/PWnupB3C9H3yH9/e9e//2tstg+7Ebi0DUTHcf7Qy4zc4T1ezwn0of+d6YKt69irZ3yZP0kccldrheZJvjObbYxLPBIoJVJgEs2+fLMpk3aw08+Uzmjr7+UQ7qWmO7w5ij2/Vw2bYLl+3aOO3cga2eLhb792NhYYGlpSVWVlZYWVmp6lscHfH19SU6OpqMjAzKy8u5e/cu/f39KJVKHj9+zOTkJJOTkzx+/BilUsno6CgjIyMMDg7S29tLd3c3crmc9vZ2mpubaWhokIROSUkJeXl5pKenk5iYSFhYGMd8fPCVfYJT5lrCGrVI6tad1V41Sd27OXVfh4DKTzmStopdZm+S6ugwKzOgxsfH6ezspK2tjQtuLvzI5SxLznbzl1d+P3fFwoVfsuR8H0sCrvG/dliSbGNJc3Mzcrl8TjdzIWpml1dP1Hw5BGM5qhjNhJF0UJyfSkclTaWjTj1JRw0nzfeKn+a+kaqDcdPyqQ69U9G4bEZ8NBUar2l+ftPy+S0QfgG+elwppZsYSoThMyohOnIBRjLo8zKh/O03uTEHUfHOm1z5fz/E/Y3vLSpRo1AouH//PnV1deTFRGCy3ZSPrc+j5X1tYY1LCHpW/UvVVP3LTan+RXta/UseO9xz0HZJR8shmU+tTrHOLIwVU+mj5QberJd5oi1zw1DPEYtdh7DT2Yed1mccXLsM2bs/Q2/pu2iv/JjNGzago6ODTCbDxMQEU1NTDh48iJmZmeRKsra2xt7eHjc3N06cOEFcXBzZ2dncunULuVz+wm31Hz16hFKplE7jNE905HI5ra2t1NbWcv36dXJyckhMTCQ8PJwTMi2Opq4lpG6rSnjMsqjRdEDtsH+LENluRkdGXvppzcTEBD09PbS3t1MYGsiHVkEsSbzPX+b99iWf1Ex1Kb72pFvxa6X/xWsl/6kSNRkKloRV8bqBB4F6etTU1NDe3j6n4xKEqJldXj1R85vKJ6Jm7BKMZqlqSkZSp9JRZ56ko5RX5nu1z2Y8b2qo5lpVJ+PmNapOvVKsekZofnzqa9r3zPeVvBBf/KaP/1RkqE7UFOdhJE0lSMdy6Mo+RvhPfjwnEfHTHxP1kx/j8Mb3Mf2Xf6Z0kYiasbExurq6qKur48qFVBx2GPLxoSS2epSwK/AVLRb+g/bpmemjK1Ppo2y2O1/gsyOn2WQZzVrTYJbv9+MjmQ8rZV5slHmyy8AFY70jHN5phr2WHk6btmC9bjlGq95G6+N/4aNf/RM/WfZP/PPPvsuyH/0La9asYf369WzdupVdu3Yhk8k4cOAA5ubmkrVaPUj06NGjuLu74+fnR0REBGfPnqWgoICamhq6urr+rJ4mmic6Q0NDdHV10dzcTFlZGWlpaSQmJhKyXxeXpDUE1mwhoWv2RU185y7C1A4o73dw2LqSQfmDl/5+efz4seSAKk9O5FNDB5acauEvLj2eJkD+2NOXJ18Lr5V+xWsl/8lrRf/ONwq/4BsFv+O13N/wV5cf8c2ccV7PHuH1i0P85almlpiFY7P5MypKSrhz5w6Dg4Mv9Xq/jueKmgvbIGX2Rc1XQtTMMcocGM+G8RxVn5rxSzCa/XQ66jeN873Sr+fujqm5SZ9MTQ5Xx/qviQ3TQ5Ey31fxwoyODDPee52vRi6qhOjYJb4ayeLf+9JIWf4hZ371/pxE8ocfkPzBe4QsfZfCjPRFIWomJibo7e2loaGBkuJiAgyMWXMwms2uBa9AsXDtH7RPax8re659ervTebbaJvDJoZOsNglk2VT9y2oDL7bI3Nlr4MyBPTZY7zDBfqsu1us/xXT5SnTfX8qGt3/O0p/+lLd/8jPe/8nP+OhnP2Hlmz9m1Ts/YsV7P2TZT/8ny99dyrp169iyZQu7d+/G0NBQ1el3qqGes7Mzbm5ueHp6SlPRQ0JCiI6Olro7l5WV0dzcTG9vLxMTEy/lZ6ouFu/q6qKmpobc3FxSU1MJNzXCLXoN/lWbie/cxemeWewq/GD6DCi94KUYrX+Trsqal3KNM1E3nqzMz8dUdoglEbdZkjnGa2qB8iLiRX36UvJfvFb8H1Pi5d94Le+3/NXlx3wzZ5y/zR7hW5mD/F16L/+Y2sn3z97ljcR6fhB1kzeCi/iOXy5LbOLZtHozN9NT59wB9SxR81XCJkj5jN/HbuSLU7MYsRv5MnYjoyFC1MwN/9YOyuwpUaMhbDTTUaPZ8MXcqeo/meEE1fypO1s04tPp0bp5alik5usan7+AUBcCNtXfZFx+ka9Gs/mvkYv8x3A65zyt8dPX47jeXnz37nnp4aevh7+BPoGG+wgzNSHJzobznh5cyc+npaVlwYuaR48e0d/fT1NTE5WVlcQfPswWo0DWO11mh1/lHIqar7NPz0wflTzDPp3CFus41puHS/bp5Qbe/FrmiZbMHZm+E+a7D2OrbYT9ll3Yrt+M6YoV7Hx/Keve+TlL33qLX/ziF7zzzju8/fbbvPnmm1K89dZbvPPOO1J88PYvWPHeB6xdu5YtW7agq6uLiYkJNjY2ODs74+3tzfHjxwkMDCQ0NJTIyEhOnTol9aNJT08nLy+P69ev09DQgFwuR6F4uXPXJiYm6O/vp7m5meLiYi5evEjkocN4BK/mWMVG4uSz21VYHSoH1EaMT/0KA61/pfFizqy8X0ZGRrh37x7VVVUcMz3MN4OusiR9SMMB9ZzUUfF/8I2iL1XiJf9z/ip3kr++pORvskf5VuYw38no4x8uPOB7Kfd4I6mJH8RU8v3QUv7R7zLf8UrndbdzfNslme8fTeKHTrEstT/J6iOh2Oww4EpiHC0tLfT09KBUKl/6NT+LmaKm8/hyPo/ZRG/YZnpCNtITsmlW42HoJh4Gf8INh/eFqJl1HhfDRBYos1SiRpmtOrlRi5rHN+d7hS/OFwNTU8O1p2L7jNg2IzQ/pq3qA7OAGBkZQS6Xc+PGDbKzs6m9cZ7fD6bz5VAaBZnBUmfV2Qh1+sDR0REfHx8iIyPJyMiguLiY5ubmBS9qQGWJvXPnDnV1dVzwcEVX343VRzLZ7ntzlkTNH7JPa6aPilXpo2fap0NYvt+PZbIp+7TMEx0DV/br2WOx0xwHbUNctHZjv3krh9avw2D1CrZ8/CErli9nxYoVLF++nI8++ogPP/yQ999/n/fee49f/vKX/PKXv+Tdd9+VQv3a0qVL+eCDD1ixYgUbNmxAS0sLfX19Dh06xNGjR/H19SUkJISYmBgSEhJITk4mNTWVjIwMcnJyyM/Pp7i4mPLycqqrq2lpaaGjo4PBwcFZsf0qFApVU7pr18jKyiLa1gEPn1V4ln/CqVnuKpz4YLc0A8r/xiYOJ3/MHv2fUxp2claudXR0FLlcTlNTE/G2dvwPnyyWnO9VOaDKVNO0v1H073zjyu/5Rv7nvJY7yV9fnuBvcsZ4PWuY71zs5x/SevjuOTlvnGnhB7G3eSOijO8G5PN3Phd53f0833JJ5rvOp/nfTvG85RDFKpsgtEzdMDKyw27/IbwMDxBocoBoGyuSAk6QmZlFVVUVnZ2dc+aA0hQ15/V/TYXrh1y0/phzlstInaO4YP0xFyx/hcvG/0uUqYkQNbPGROYTUaPMeiJqxrPhd3fne3V/PP0hqrqYdt0ncXf380Pz88Yuz/fq/yjU810qKyu5ePEiUVFRRIT5c6fqFG3VMVhaWnL48GFpHs7LDPUgQXt7e9zd3QkJCeHs2bOUlpbS2to65x1DZwP1U25tbS2XI0Iw2nGI5dapaHmXsSuojt1/TrHwC9e/lMywT2dO2acTn9in90/Zpw282Gzgjq6BCyZ77bDZeRDXnfvx0NHDTXsnDtu1MNfagt7WrWhra6Otrc327dvZunUrmzdvZsOGDaxfv55169axdu1a1qxZw+rVq1m1ahUrV65k5cqVrFixYlqsXLmS1atXT0s3GRsbc+TIEXx8fIiIiCApKYkLFy5MEzBlZWVUVFRQXV1NfX09zc3NtLe309nZSW9vLwqFYtb6mKg3enXB8Kmj7ng4rcBtDroKq+tqJAdU+ip2mb/JuSN2s+aAevDgAXfv3iXbx5M3HeNYcqaLv7jyJX995Xd8M3uMv81S8O2Lg/x9+kNV6ii5jTfi63gj8gbfC7rC3/tm8S2PVF53PcvfO5/hn44m8DPHGJbZhfGpuRcyE0es9lviJjPBx2AfXvp7cdPfg4OhIVYWFtjZ2eHq6oqfnx8xMTFkZGRQUVExpw4otagpzCsgy+BTyu02kWe+gQKLuYt8iw0UWW0k32QdSYfMaWxsFKLmpfNFBzzKVIWmuJnIm++V/en8vlc1N0kKgxmhPxWar0197gJD/Qvr9u3b5ObmkpiYSFBQEF5eXpxL8pfm4djb27/0cHR0lAo8/f39p9lw29vbX3raYD4YGxujs7OTuro6Cs8lY6O1j2WHzrDVs5RdgS9aLPyc9JGGffqZ6aPn2acNfflY5s0a2RP7tJmuNfa7zfDYvR9fXQN89uzFda8udnq6HJTJMDY25sCBAxgbG2NoaIi+vj579+5lz5496Orqoqury+7du9m5cyc6OjrSnzo6OuzYsUMSP88LHR0d9uzZg5GREdbW1ri7uxMaGsrp06fJysqiqKhIOoVpaGigubmZtrY27t+/T1dXFz09PfT39zM8PCx1dp7tn2tHRwcVFRXk5OQQ7+WP++HlOM9RV+FpDqictexweIsgg12Mjoy8dFEzMTHBw4cPuXv3LiVRYawy82FJUgd/k6Xg+yntvJHYwA+ib/H9kGL+0S+Hb3ul8brbOb7jfIYfHE3kR46xvHckgvWWfugeOIq5kQ1H95niZbAPHwN93PX34migj9XBg9KDjpWVFYcOHZIGjFpZWeHg4DDtRPfmzZtzLmpaW1spLi4mOTiYmKNHCTh8GG8TE9wNDXGVyXCVyXAxMHjp4SqT4W5oyDFTU4KsrDjt6UF6UhIVFRVC1Lx0Pq+CRxc1RE0m/LZyvlf15zMYpZpFdd94RhjNCI2P9fnN96r/aNTzXZqbmyktLSUjI4P4+HjCw8MJDAzE3ztDGRMAABROSURBVN8fPz8/jh8//tLD39+fgIAAKa2QkpJCfn4+t2/fprOzc86n8M4GSqWSnp4e6urqKL5yhWN7jVhldopPXa+wM+D2M1JQL2qfntl9V8M+bX2KdWahT9unDdww1HfEfNdhju46gI/ufnz3yjimr4+bgR5HDPUxNzWVBjdaWFhgZmaGqakpBw4ckKzUpqamUhw8eBBzc3MsLCwwNzeXNiL16d7hw4el/+95YWVlha2tLY6Ojnh5eREcHExiYiKZmZlcvXqV27dv09zczL1793jw4AG9vb1SI72RkRFGR0dRKpU8evRoztKVSqWSrq4uqqqqyMnJIe5ECN5mazhaMNVVuGf2e9VIDqh8tQNqBQP3Ol/692ByclKaZVZ+PoUd+46wJLyab/tm8y23FL7lksz3jibxf5zieMchijVWJ9A+4IKJkS32huZ4yozwMTDAU38vzgZ7sTE2xsLCQhIv6lla5ubm0r2knpJuZWUlpajd3d0lu35OTg5VVVV0dHTM2YY+NDREa2srJSUlpKWlERkZiY+PD05OTtjZ2UnX83X3+p8a6u+Di4sL/v7+xMfHk52dTXl5OXK5fFH8rnx1RM1vCuDxxam4BF8+nO8VvRx+26waBDktzJ4TUx9XFs/3qv8khoeHkcvl0gTq7OxsUlNTSU5OJikpiYSEhFmJxMRETp8+TUpKChkZGeTn51NRUUFbWxv9/f2z/rQ9F2gWC1dUVBBtZsEmkxA+OZrLDv9KdgfVTxcwX1v/otl992n79DKZDysNvNgo82CXgSvGe49gtdMM190mHNuzH9+9+vjo6+Es08N2v8pNpP6Fqd5YzMzMpm0ualFibW2NjY0NdnZ2007ZXFxccHV1xcPDA09PT3x8fPD19cXPz4+AgAACAgIICgoiJCSE0NBQaVp2aGgo4eHhREREEBERQWRkJHFxcSQnJ5OTk0NpaSm3b9+mtbWVrq4uBgYGGBkZYXx8nImJCamJ3nwxMTFBd3c3NTU1XL58mfiTkRw32YDTJVVX4dMPdUno2kVC1y5JhKjjZQmbhAcqB5R38Qb0QpZivOFNum7dnpXrHRoaor29ncqrV7Hbb8mPvdNYYRPE1oMe7DNxwHb/Idxlxnjry/DS34ur/h6O7N+Phbn514oX9f2lbp448/5ydXXF09MTX19fgoODiYmJITU1laKiIurr6+nu7n5qRMlsoVAoaGtro6ysTOV4Cw/H09MTR0dHbG1t50TUqOvLYmJiyMrKorKyctE8AL46ouZxhio+X0DFwC9KX+DUsE2rGWE5FZqvWc/3av9kJiYmGBgY4P79+zQ0NFBRUUFZWRklJSUUFRVx5cqVWYnCwkKKi4spLS2lvLycmpoa2tra6OnpWRRvUlA95aqPrWtqajjvcpRdMk/W2GehfbyCnQG30T729dOnp9mnDwROjQ/wZrXMiy0yD/YaOGO6xwa7XWa46xpzfM8+fPfq42Wgz9F9+lgZG0sbh7pGSr25qKdNf93m4uzsLG0uPj4+HD9+nICAAIKDgwkPDycyMpKYmBji4uJISkoiOTmZlJQUqZA3KyuLnJwc8vLyyM3NpaCgQAr1vVBUVERpaSk3b96ktraWO3fuSFPPx8fH53Rw4YugTsnU1dWRm5tLQkICAUZbcM5cS0TLNqKadQir287J5u1EtWoTc3cHsfd1iOvY+VKFTuSd7fhe24hx7K8w2PavNGRkz5oD6v79+1RVVZHi7UOcnT0Rloc5cdAEV2NjrGd0d37ePabZX2imeHF3d8fLywtfX1/8/f0JDAwkJCREcridOXOGjIwMCgsLqaqqor29fdYKwZ/3PZDL5dy6dYvMzEzi4uIIDAzE29sbNzc3adjpbISzszPu7u4cO3aMkJAQkpKSyMvLo7a2lu7u7jlzgM0mr46o+W0hfNkz36uYHT5vUw3b1IyuI9ND/frgyfle7Z+FUqlkaGiInp4e5HI5d+/epaWlhebmZpqammYlmpubaW5u5s6dO9y7d4+uri76+/sZHR1d8K4nTRQKBe3t7dTW1pITEojhTmuW26az7Vg5Oj4l7PDIY4f7JbRdMtjmkMIW69inpk//WubJNpkbMn0nzHZb4rj7IF66Rqr0kZ4+7gZ6OBgacHgqfaTeWA4dOjTtyXjm5mJra8uRI0dwcHDAycnpuZtLaGgoJ0+eJCYmhvj4eM6cOUNKSgrp6elkZmZy+fJlqYD32rVr3Lhxg8rKSqqrq6mtraW+vp7Gxkbp562Ou3fv0tbWRnt7O3K5nK6uLvr6+hgaGnqlT+rUTekaGxvJy8sjJSWFEBMd7FJWYX12Nban1+KauRGfK5/if+0zgiq0CKneRlj9Nk42bSeyVZvouzs4NUPoJP4xQqd7N9Ht2vjf3MThs8vZY/BzikPCZs0B1dnZya1btygoKOD06dMEBgbi4uKCjY2NJGI07y+1QD5y5AiOjo44OTnh4uKCu7u7JJD9/Pwk8RIeHk5UVJQkjs+ePcuFCxfIzMwkNzeXwsJCysvLqauro729nd7e3jk7pQFV/WF3dzf19fUUFRWRlpZGXFwcERERhISEEBQURGBgoHRC+TJDU+AlJSWRmZnJ9evXaWlpoa+v75UT/X8Kr46oWez0BammiXe7qKZcPzNc4NGN+V7pn83k5CRKpZKRkREUCgVDQ0MMDg7OSSgUCsbGxhbFE8dM1EWldXV1FJxJ5JDWfj62Os9Wx1Q2W0ar7NNG/izb58MKmco+rZo+7cDhqenTPnv2c3yvAT56erju08fWUIb5jPTR8wSMpn3+WU/H3t7e+Pr6cuLECYKDgwkLCyMqKorY2FgSExOn2aezs7PJy8ujqKiIq1evcuPGDaqqqqitraWxsZHW1lbu3r0rCZSenh76+vqkGhiFQiHF8PAwCoVCqosZGxt7pYWMJuoTuKamJq5cuUJaWhoxB/cRH6mDR8RWbMI3YBKyhn3By9kfuhyzqJXYnl6LS8YneOd/it/VrQTenBI6dduIaNQQOvd0iJP/YaGjckDtILDqU+zTV7HT4k1S7GxQKpWzUiysrg3Ly8sjPj6eEydO4ObmhoODg3RvqcWxZlpSnZI8ceIEQUFB0umeur9QcnIy58+ff+r+Ki0tle6vuro6yd2mTkfOpaABlZAdHBxU9eyprqakpIScnBzS0tI4f/48KSkpnD17dtZC/R7Mzc2lrKyM+vp6Ojs7F0WRMAhRM3dMVk9NE9cMj6dfEwieg1KppLu7W1UsnJuLl64xvzKJYJXM+8n06T22WO82x03XBN89+ziuZ4CXvh7O+/SxMTJ6ZmGl5vG+pkVeM33k5OQ0rfuuZvpI/XQcHR1NbGys9HScmprKxYsXuXTp0jT79M2bN6murqauro6mpiZaW1u5d+8eHR0ddHd309fXJ03BVk8wn5iY4NGjR4viSXImw8PDkhsmJSWF0GO+RBw+RKT5Pk5Z6XLKUYcIDy2CArfhFf4ZduEbMQ1dw77gFRiGfMzByBXYJK3FOX0DXnmb8SvdSuANLYKrthFWOyV0WrSJbtNWCZ2OncR3PhE6p3t2E9exk5DarTjnrEXH8S0C9XUYVShmrVi4tbWV0tJSUlNTiY6OliaVe3t7S+LF39+foKAgqTnizNO9tLQ0srKyuHz5MoWFhZSUlFBeXs6tW7e4ffs29fX1tLS0SOK4s7OTnp4eBgYGpIefuUo5zUSpVNLf38+9e/doamqiqqqK8vJyysrKuHbtGqWlpbMSV69e5fr169y8eVMqnO/o6GB4eHjRvLeEqJlLBsKh9/hU+M6I46BInu8VCl5hHj16RG9vL42Njdy4cYNYMws89S05pn+QgH0m+O/bh/c+AxwNDbA8cOCZttaZxZXq9NHXCRj1+AD10XVERIS0wagLtNPS0sjMzOTSpUsUFBQ8c4NR26c1N5j5dh+9Cqgb8JWVlXH+/HkiIiI4fvy4lJKxPHAABz1DvAwMCDbZS/RhXU456HDSYxshAdvwCf8M+/CNHAxdi2HwSgyDP8b05AqsEtZwNG09XrmbOV66lYAbWgRXaUlC52SLNlFTQidWrkNY42d4FKxjl88vsN+ynIF7HbNWVyOXy6muriY/P5/U1FTi4+OJjo4mKipKureSkpJISUmRUkea99ZMcaxpzdcUx2oBMzo6yvj4+Ct1b42PjzM4OMjDhw/p6Ojg3r17Uhp1NkNT5D18+HBW+zDNB0LUzCWTNao0VF/gs2NydmauCBYHk5OTDAwM0NLSwrVr10hNSiTO15tjnp64uLjg4OAg1SXMtLU+r/7lWekjzSdkdf1LQkICZ86c4fz586Snp5OdnS3VJ6jTR5WVldTU1NDQ0DDtCbmrq4uHDx8KAfMc1A34KioqyMjIkCy+Dg4OWFtbTyu+Vv/b4sAB7PX342UgI9hIj2gLXU7Z7yTSfTuhAdvwDdfCMWITZmG/xjB4JfuCl2MSsQLL+NU4pa7H8/JmjpdsIaD8M4IrVUInvHEbx65+gl7oUow2vEnnzapZud6JiQn6+vpoa2ujsrKS4uJiLl26RGZmJpmZmVJjxKKiIqmuSl1T1dTUJNXOyeVyyZo/MDDw1MneQjh5mJycZHx8XJrmrk6nzmZopmoXY5peiJq5ZjBSdWIzEA79YU/+PhA+3ysTLADUxcLl5eVkZWURGxuLr68vTk5Okh1Us7hSLWA0619m1ieo3Uea9S+auXfN7rvqTUZd//Ks9FFvb++09NH4+LgQMF+DOq1YU1NDXl4eSUlJBAcH4+npiZOTE0eOHJHGjKhThpppQmtraywtLTEzNcVWzxAPg30EGukRZbGHU3Y7iXbVJtRvG35hWhyN2IxF2Dr2Twkd4/DlHI5djcO5dXhe3oxP4SZMEz/CYPu/Up+WOWs/r9HRUakRX0NDAzU1NVRVVUn3lVoYaxZ+q4Xx0NCQJF7EfSWYiRA1c81kFQyegsGY6TGeO98rEywAxsbG6Orqorq6msuXL5OYmCjZQV1dXadZN59X/xIREUF0dPRT7pBn1b/MHB+gfkqeKWDUT3/q/i9ik3lxHj9+TH9/P3fu3OH69etcvHiR+Ph4wsLC8PPzw8vLC3d3d5ydnXF0dMTe3h47O7unhM7Mgm5LS0sOHjyIjf5+3PRlBOzX56T5XmLsdhHtqk2Y7zZOhG7DJeJTDoevxyhkFYahK5BFfIiO/k8pDAyZ1bTE2NgYQ0NDPHz4kK6uLjo7O3nw4IFUFD7zvhLiRfAiCFEzHwwlPh2/65jvVQkWABMTE1JdjbojaWxsLKGhoQQEBODv7//M9FFcXNy0+hd1geXM+hd1+kizRkGde9d0Hon00ctlZGSEBw8e0NjYyLVr18jJyeHs2bPExcURGRlJWFiY1Jnbx8cHT09PSeg4OTl9rdBRd9W1trbGysoKMzMzrGVGuOnv48R+A06a7SX2iC6nXHUIO7aNoEht3I5vINnSbE7SOBMTE4yPj0uxUFJHglcTIWrmg8floEgBxVnVnyOp870iwQJieHhYsoMWFRWRkZFBcnIyiYmJJCYmTnMfaaaPZtqnNd1H7e3t0umLOOafex4/fszw8DCdnZ1S1+ji4mLy8vLIzMwkNTWVs2fPkpCQQExMzDSh4+fnx7Fjx6ad6KhnrWkKHfXICs0icXWBuJ2dHR62R4g66kqatwdX/F0ojghBoVAIgSFYUAhRMx98OQwjaU9isnq+VyRYQCiVSh4+fEhbWxu3b9/m6tWrFBYWkp+fT35+/jSHiDp9pBYwd+7cmeYQ0SyyVDtE1PZpwdzy6NEjFAoFvb293L9/n5aWFurr66msrOT69euUlJRQUFDA5cuXyczM5MKFC6SkpJCUlERsbKwkdIKCgvD398fX1xdvb2/c3d2lLrVqoWNrayulqNSt893c3AgNDSU1NZXy8nLa2toWTZdZwX8fhKiZL5RFMJqtii8G53s1ggXGyMgIvb29yOVyWlpaaGhooLa2lrq6ume6jxaCxVWgYmJigpGRkWn1Jvfu3aOtrY2mpiZqa2upqqrixo0bXLt2jcLCQnJzc8nKyiItLU0SOnFxcURFRREeHk5wcDAnTpyQhI6Hh8e0GiwXFxe8vLwIDAwkMTGR/Px86urq6OnpEaJGsKAQoma++LcOGMsBZf58r0SwQBkbG2N4eJje3l56enro7u6elj5SO5BE+mjh8ujRI8bHxxkZGWF4eJiBgQFJ6Mjlctra2mhubqauro6qqipu3rzJ1atXKSoqIi8vj+zs7KeETnR0NOHh4YSEhEh1Ouo6rMjISM6dO0dxcTGNjY08fPhwwXRnFghAiJr5RZkLnzfP9yoECxylUolSqZxmnRYCZnEyOTkpCZ3R0VEUCgWDg4P09vby4MEDad5ac3Mz9fX10onO1atXKS4uJj8/n5ycHNLT00lNTSU5OZmEhATJCXfu3DkuXbpEeXk5ra2t9Pf3i1SkYEEhRM188tvb870CgUCwwFELHaVSyejoKCMjIwwODtLX10d3d7ckdFpbW2loaKC6upqKigquX79OcXExBQUF5OXlkZ+fLw17bGhoQC6Xo1Ao5vvyBII/CiFqBAKBYJExOTnJ48ePpwmdoaEhent76e7upqOjg/b2dlpbW2lqaqKurk6qx2ptbaWjo4OBgQFRTyNYcAhRIxAIBP9NUJ/oqNvyDw8P09/fL9VlqeuxhoeHRS2NYEEiRI1AIBD8N2ZycpKJiQmpNkvUYwkWMkLUCAQCgUAgWBQIUSMQCAQCgWBRIESNQCAQCASCRYEQNQKBQCAQCBYFQtQIBAKBQCBYFAhRIxAIBAKBYFEgRI1AIBAIBIJFgRA1AoFAIBAIFgVC1AgEAoFAIFgUCFEjEAgEAoFgUSBEjUAgEAgEgkWBEDUCgUAgEAgWBULUCAQCgUAgWBQIUSMQCAQCgWBRIESNQCAQCASCRYEQNQKBQCAQCBYF/x8wBP6twlc4+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70" y="2116248"/>
            <a:ext cx="6577012" cy="20859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Prostokąt 3"/>
          <p:cNvSpPr/>
          <p:nvPr/>
        </p:nvSpPr>
        <p:spPr>
          <a:xfrm>
            <a:off x="307975" y="4495800"/>
            <a:ext cx="6978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6385" marR="130175" indent="-1417955" algn="ctr">
              <a:lnSpc>
                <a:spcPct val="100000"/>
              </a:lnSpc>
              <a:spcBef>
                <a:spcPts val="100"/>
              </a:spcBef>
            </a:pPr>
            <a:r>
              <a:rPr lang="pl-PL" b="1" spc="-5" dirty="0">
                <a:solidFill>
                  <a:srgbClr val="FF0000"/>
                </a:solidFill>
                <a:latin typeface="Comic Sans MS"/>
                <a:cs typeface="Comic Sans MS"/>
              </a:rPr>
              <a:t>Opłaty za </a:t>
            </a:r>
            <a:r>
              <a:rPr lang="pl-PL" b="1" dirty="0">
                <a:solidFill>
                  <a:srgbClr val="FF0000"/>
                </a:solidFill>
                <a:latin typeface="Comic Sans MS"/>
                <a:cs typeface="Comic Sans MS"/>
              </a:rPr>
              <a:t>przedszkole s</a:t>
            </a:r>
            <a:r>
              <a:rPr lang="pl-PL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ą przyjmowane u intendenta</a:t>
            </a:r>
            <a:r>
              <a:rPr lang="pl-PL" b="1" spc="-15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pl-PL" b="1" u="sng" spc="-5" dirty="0" smtClean="0">
                <a:solidFill>
                  <a:srgbClr val="FF0000"/>
                </a:solidFill>
                <a:latin typeface="Comic Sans MS"/>
                <a:cs typeface="Comic Sans MS"/>
              </a:rPr>
              <a:t>do</a:t>
            </a:r>
            <a:r>
              <a:rPr lang="pl-PL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pl-PL" b="1" u="sng" spc="-5" dirty="0" smtClean="0">
                <a:solidFill>
                  <a:srgbClr val="FF0000"/>
                </a:solidFill>
                <a:latin typeface="Comic Sans MS"/>
                <a:cs typeface="Comic Sans MS"/>
              </a:rPr>
              <a:t>10 dnia każdego</a:t>
            </a:r>
            <a:r>
              <a:rPr lang="pl-PL" b="1" u="sng" spc="-45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pl-PL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miesiąca, wyłącznie gotówką.</a:t>
            </a:r>
            <a:endParaRPr lang="pl-PL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9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108058"/>
            <a:ext cx="5105400" cy="213836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object 2"/>
          <p:cNvSpPr txBox="1"/>
          <p:nvPr/>
        </p:nvSpPr>
        <p:spPr>
          <a:xfrm>
            <a:off x="990600" y="1985885"/>
            <a:ext cx="7316622" cy="19415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chemeClr val="accent1">
                  <a:lumMod val="60000"/>
                  <a:lumOff val="40000"/>
                </a:schemeClr>
              </a:buClr>
              <a:tabLst>
                <a:tab pos="354965" algn="l"/>
                <a:tab pos="355600" algn="l"/>
                <a:tab pos="2439035" algn="l"/>
              </a:tabLst>
            </a:pPr>
            <a:r>
              <a:rPr sz="2400" b="1" i="1" u="sng" spc="-5" dirty="0">
                <a:latin typeface="Comic Sans MS"/>
                <a:cs typeface="Comic Sans MS"/>
              </a:rPr>
              <a:t>ŻYWIENIE</a:t>
            </a:r>
            <a:r>
              <a:rPr sz="2400" b="1" i="1" u="sng" spc="20" dirty="0">
                <a:latin typeface="Comic Sans MS"/>
                <a:cs typeface="Comic Sans MS"/>
              </a:rPr>
              <a:t> </a:t>
            </a:r>
            <a:r>
              <a:rPr sz="2400" b="1" i="1" u="sng" dirty="0">
                <a:latin typeface="Comic Sans MS"/>
                <a:cs typeface="Comic Sans MS"/>
              </a:rPr>
              <a:t>–	</a:t>
            </a:r>
            <a:r>
              <a:rPr sz="2400" b="1" i="1" u="sng" spc="-5" dirty="0">
                <a:latin typeface="Comic Sans MS"/>
                <a:cs typeface="Comic Sans MS"/>
              </a:rPr>
              <a:t>PŁATNOŚĆ </a:t>
            </a:r>
            <a:r>
              <a:rPr sz="2400" b="1" i="1" u="sng" dirty="0">
                <a:latin typeface="Comic Sans MS"/>
                <a:cs typeface="Comic Sans MS"/>
              </a:rPr>
              <a:t>Z</a:t>
            </a:r>
            <a:r>
              <a:rPr sz="2400" b="1" i="1" u="sng" spc="-35" dirty="0">
                <a:latin typeface="Comic Sans MS"/>
                <a:cs typeface="Comic Sans MS"/>
              </a:rPr>
              <a:t> </a:t>
            </a:r>
            <a:r>
              <a:rPr lang="pl-PL" sz="2400" b="1" i="1" u="sng" dirty="0" smtClean="0">
                <a:latin typeface="Comic Sans MS"/>
                <a:cs typeface="Comic Sans MS"/>
              </a:rPr>
              <a:t>DOŁU</a:t>
            </a:r>
            <a:endParaRPr sz="2400" i="1" u="sng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Comic Sans MS"/>
              <a:buChar char="•"/>
            </a:pPr>
            <a:endParaRPr sz="2850" dirty="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buFont typeface="Wingdings" panose="05000000000000000000" pitchFamily="2" charset="2"/>
              <a:buChar char="v"/>
              <a:tabLst>
                <a:tab pos="354965" algn="l"/>
                <a:tab pos="355600" algn="l"/>
                <a:tab pos="4264660" algn="l"/>
              </a:tabLst>
            </a:pPr>
            <a:r>
              <a:rPr lang="pl-PL" sz="2400" b="1" spc="-5" dirty="0">
                <a:latin typeface="Comic Sans MS"/>
                <a:cs typeface="Comic Sans MS"/>
              </a:rPr>
              <a:t>Ś</a:t>
            </a:r>
            <a:r>
              <a:rPr lang="pl-PL" sz="2400" b="1" spc="-5" dirty="0" smtClean="0">
                <a:latin typeface="Comic Sans MS"/>
                <a:cs typeface="Comic Sans MS"/>
              </a:rPr>
              <a:t>niadanie</a:t>
            </a:r>
            <a:r>
              <a:rPr sz="2400" b="1" spc="-5" dirty="0">
                <a:latin typeface="Comic Sans MS"/>
                <a:cs typeface="Comic Sans MS"/>
              </a:rPr>
              <a:t>	</a:t>
            </a:r>
            <a:r>
              <a:rPr lang="pl-PL" sz="2400" b="1" spc="-5" dirty="0">
                <a:latin typeface="Comic Sans MS"/>
                <a:cs typeface="Comic Sans MS"/>
              </a:rPr>
              <a:t>2</a:t>
            </a:r>
            <a:r>
              <a:rPr lang="pl-PL" sz="2400" b="1" spc="-5" dirty="0" smtClean="0">
                <a:latin typeface="Comic Sans MS"/>
                <a:cs typeface="Comic Sans MS"/>
              </a:rPr>
              <a:t>,5</a:t>
            </a:r>
            <a:r>
              <a:rPr sz="2400" b="1" spc="-5" dirty="0" smtClean="0">
                <a:latin typeface="Comic Sans MS"/>
                <a:cs typeface="Comic Sans MS"/>
              </a:rPr>
              <a:t>0</a:t>
            </a:r>
            <a:endParaRPr sz="2450" dirty="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  <a:tab pos="4361180" algn="l"/>
              </a:tabLst>
            </a:pPr>
            <a:r>
              <a:rPr lang="pl-PL" sz="2400" b="1" dirty="0" smtClean="0">
                <a:latin typeface="Comic Sans MS"/>
                <a:cs typeface="Comic Sans MS"/>
              </a:rPr>
              <a:t>O</a:t>
            </a:r>
            <a:r>
              <a:rPr sz="2400" b="1" dirty="0" err="1" smtClean="0">
                <a:latin typeface="Comic Sans MS"/>
                <a:cs typeface="Comic Sans MS"/>
              </a:rPr>
              <a:t>biad</a:t>
            </a:r>
            <a:r>
              <a:rPr lang="pl-PL" sz="2400" b="1" dirty="0">
                <a:latin typeface="Comic Sans MS"/>
                <a:cs typeface="Comic Sans MS"/>
              </a:rPr>
              <a:t> </a:t>
            </a:r>
            <a:r>
              <a:rPr lang="pl-PL" sz="2400" b="1" dirty="0" smtClean="0">
                <a:latin typeface="Comic Sans MS"/>
                <a:cs typeface="Comic Sans MS"/>
              </a:rPr>
              <a:t>                      8,00</a:t>
            </a:r>
            <a:endParaRPr sz="2450" dirty="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buFont typeface="Wingdings" panose="05000000000000000000" pitchFamily="2" charset="2"/>
              <a:buChar char="v"/>
              <a:tabLst>
                <a:tab pos="354965" algn="l"/>
                <a:tab pos="355600" algn="l"/>
                <a:tab pos="4301490" algn="l"/>
              </a:tabLst>
            </a:pPr>
            <a:r>
              <a:rPr lang="pl-PL" sz="2400" b="1" dirty="0" smtClean="0">
                <a:latin typeface="Comic Sans MS"/>
                <a:cs typeface="Comic Sans MS"/>
              </a:rPr>
              <a:t>Podwieczorek</a:t>
            </a:r>
            <a:r>
              <a:rPr lang="pl-PL" sz="2400" b="1" spc="-5" dirty="0">
                <a:latin typeface="Comic Sans MS"/>
                <a:cs typeface="Comic Sans MS"/>
              </a:rPr>
              <a:t> </a:t>
            </a:r>
            <a:r>
              <a:rPr lang="pl-PL" sz="2400" b="1" spc="-5" dirty="0" smtClean="0">
                <a:latin typeface="Comic Sans MS"/>
                <a:cs typeface="Comic Sans MS"/>
              </a:rPr>
              <a:t>              2,50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81286" y="67101"/>
            <a:ext cx="647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OPŁATY W        PRZEDSZKOLU</a:t>
            </a:r>
            <a:endParaRPr lang="pl-PL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990600" y="58280"/>
            <a:ext cx="578075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000" dirty="0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6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OPŁATY W </a:t>
            </a:r>
          </a:p>
          <a:p>
            <a:pPr algn="ctr"/>
            <a:r>
              <a:rPr lang="pl-PL" sz="6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PRZEDSZKOLU</a:t>
            </a:r>
            <a:endParaRPr lang="pl-PL" sz="6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jUAAADbCAYAAACVxGBDAAAgAElEQVR4nOydd1TU19aGSdT0Xu7Nd0tu6r1pmh419ooVkQ4qotgVERt2jYoK2LvS7L1r7B0EpFhROgiCgoooHQSe748zIz+GAWkyYs6z1l5JkBnOMIT9uve799FDIpFIJBKJ5DlAT9cHkEgkEolEIqkOpKiRSCQSiUTyXCBFjUQikUgkkucCKWokEolEIpE8F0hRI5FIJBKJ5LlAihqJRCKRSCTPBVLUSCQSiUQieS6QokYikUgkEslzgRQ1EolEIpFIngukqJFIJBKJRPJcIEWNRCKRSCSS5wIpaiQSiUQikTwXSFGjS/KSdH0CiUQikUieG6So0SUZgbo+gUQikUgkzw1S1OiS+39CVpiuTyGRSCQSyXOBFDW65O4eeHBW16eQSCQSieS5QIoaXZEWDMnbREgkEolEIqkyUtToirt7IGmjiJybuj6NRCKRSCS1HilqdMVtr6J44K3jw0gkEolEUvuRokYXpAVB4qqiSN6s6xNJJBKJRFLrkaJGF9zdBQlLiodEIpFIJJIqIUWNLrg5r2SkBev6VBKJRCKR1GqkqKlpMq5D3ByIm62IOXBHTkFJJBKJRFIVpKipae7thRvTVfFH0b/HzdL1ySQSiUQiqdVIUVPTxDtDzKSSETsZsmN0fTqJRCKRSGotUtTUJDmJEO2oirGKUH3s/jFdn1AikUgkklqLFDU1SeoZiHIoisgRxf87cZmuTyiRSCQSSa1Fipqa5NZqiBgGEUO1xDCIdND1CSUSiUQiqbVIUVOTRI6A8AGq6K+IAUWRGa7rU0okEolEUiuRoqamyIqCsD4QaqOI3hr/bSPuhJJIJBKJRFJhpKipKe7shOs9VGFVSvSAuJm6Pmn1k3lZ1yeQSCQSyV+AZ1fUpB5+vm6vvvEHXDMpihDjolB+/Lqlrk9avTw4BplXdX0KiUQikfwFeHZFTeYVSNkN2VG6Pkn1EGIKV7vBVQNFdNX4bwPxORnPgQjISYCUfXBvl65PIpFIJJK/CM+uqAG4u1tE5nVdn6RqZFyGKx0V0aGUUP150gZdn7hqZFyBe3tE3D+i69NIJBKJ5C/Csy1qUo8KUXNnO6Sd1/VpKk/SWrjURiNaa4Tiz6JH6frElSf1BCRvEx6iu3sgI0TXJ5JIJBLJX4RnW9RkXBcJMnkzJK2vvRt3I+3hYnNVNFNEU43/biY+53JbXZ+4ctzZDknrIGkjJG+FOzt0fSKJRCKR/IV4tkUNQPImkShve8Et99qZKC80Kh7BDbWH8nPSg3V96vKTFQ23PcVywVsecHutaKHd26/rk0kkEonkL8SzL2ruHSxKmIkrIGEJ3PbQ9anKT+opCPoZgn7SiB81QvlnP4vXWRt44AM350PCIkhYBomrhPi8vQbSL+r6dBKJRCL5C/Hsi5qMEJEoE5eLxHlzPsS7ws0FkJuk69M9mbgZEFhfFd8Vj4BvS35M/bnXTHV98idzdyfEzRI3j9+cBzcXCjGWuBJuuen6dBKJRCL5i/HsixoQFYCbC0XijHcWifTGDIibDbm3dH26srnYFM7/TyP+W0ooPifgKzEW/aySuAJip4j9O3FOEDenSGwmLK79E1wSiUQiqXXUDlFzdzfEzxWJM84JbkwXCTVmIsROg8wwXZ9QO+kXwf8zVXyqEZ9ohPLPVI95Fv1DuUli63H0WIgZD7GTxXugFpnxLqKa9vCcrk8qkUgkkr8YtUPUZFwVCfPGTJFAYydDzASRWKNGQdRoyLim61OW5OZ88Ps3+P1LhO8/NeIfqlB8TP25fv+CyKG6fgXFyQwX3+vI4RDlANFjIHocxEyC2KlCbKrbUc96BU0ikUgkzx21Q9SAEDWxU0UCjR4nEmrUSJFgI4ZCxLBnbxPv5bZw7u9w7kON+KCUUH7O3yHgf7p+BUXcPwlhtuIm8YjBEGknbh2PGg3RjkJkqttRiUt1fVqJRCKR/AWpPaLmznbRbop2FIk0ykEk1oghItGG2UJYf0g9q+uTCnLiwOdd8HlHFW9rxFsaofwz9WPeFdNFuiZprbhsM9Ra3DQe3h/CBwkhGWkvxKWyHZV6QtcnlkgkEslfkNojajKuqQTNKJFII4aJikF4fwjrKxLu9R5wzQJST+r6tBA/D7zfAO/Xwfs1EWdf1YhXVKH4mPpzvV8Tj42y1+3riJsFIUZwzUzcJB7aC0JtIKwfhA8UVTJlOypmPOTE6/bMEolEIvlLUntEDYjWU6S9SKThA0ViDesjEu11K5F4Q4zEpZC63j584Tc4+xKcqQdn6iqiThmh/Lx64vH+H+vm/LlJogp2pZO4eDOku+omcQu43hNCe5dsR0U5CBEkkUgkEokOqF2i5s5WhaCxFYn1ek+4bikSbkh3cdP1lU5wWV9sI9YFmaFw+gU4rVcUZyoQysedfgFST9fs+dMviO/lpdZwuZ24ZPNqFyEWQ4zhmnnJdpRa2KQcqNmzSiQSiUSionaJmqyIIv9MaO+idlOIMYQYisR7pSNcbi8S8sUWutk+HDsOzuoVhXclQvn4yEE1d/bkTaorG34Xd1FdaiUMz1c6wJXOQjRqtqOUwiY7tubOKpFIJBKJgtolakAYUh/7Z8yL2k1XOovEe7mtSMQXm4vEHNxQTOTUJIGfgI+eiHNVCPVznP+oZs4dZQ9BP4irGoJ/hQuNxfLASy3F7eGX25dsR123LBI20eNq5pwSiUQikWih9omaO9s0/DOKdtOlNiIBX2wqEnLwbyJBB34vkm5N8OAU+OoVhZ+W8NcS2j7PT/E89w89vTNnRcEVfbHFOOBbCGwg7qMK/kV1wWYTIRI121EhhkXC5npPMSUlkUgkEomOqH2iJidRJWi6i4rBlU7F200Xmqhuwv5VJObABhDwjbh64Ep7yLn5dM8XbVMkVM5rREA5QvMx51XPFWH4dM6bvBXOf6Haavy5uK4h4GtxD1XQD+JyzdLaUWphE2Is2oCZ15/OGSUSiUQiKQe1T9SA2ItytavKP9NOJWgU7aagn0VCDqwvEvT5/4prB/z+A4HfPL0V/nm3IeiVIoESqIigCob6cernCnpFPH91Em4rlv75fqTaZvyxuKbh/BeKqs332ttRxXw23YTPSSKRSCQSHVI7Rc2d7QpB00pUEDTbTQHfisR8/kuRqP0+Vl1F8BH4/ROSN1b/uZIWFBcmwaq4UIkIVoT6+W7Prp5zPjwPgV+LPTo+b8O598QWY9//E9czPK7a/E9UuQLrF29HFfPZ6Athk7iies4mkUgkEkklqZ2iJjdJi6DR0m5St1X8/i0S9rkPRQL3eVsk9NjJ1Xuuqx8ViZKLqrhURlxWRWl/flERF/TE81eVuNlisd+ZemLxn/fr4P2m2GBcrGrzH1Hd0mxHFfPZtCgSNhlXqn42iUQikUiqQO0UNQBRI7QIGi3tJr9/iUR97gORuL3fVG33fVksubtuWT3nebC7pFi5oiWulhHaPl9T+DzYXbnzZYXCpUZiRFy9C+dMHbHg7+yrGlWbv4uLNjXbUSV8Niphc820er6HEolEIpFUgdorau7u1jAEqwWNst30D9WFku8XVWfOvqLa8vuiSOxn9USyz62iXyWmg3bhEqKKaxUI9WO0iZ4blTAMx48TE1TqMXH1HpwzemK535m6QuR5v6a6h+rdku2oEj4bhbC5Oa9q3zuJRCKRSKqB2itqAC7+rmEIVgsaRbvJ512RqL1fL6rOnH5BJHT1YrxzehD4ETw8VblzZF8sEjBKcXJdEaEVDPXjNMXOVT3x9crDg0Nw5auiKSr1iLimuDmtJ0Te46qNRjuqhM9GKWx+ExuIJRKJRCLRMbVb1EQ5iJZIwFcq/4xS0Gi2m14S7RZ1dcZbr2g5nnqfzHk9uFmJBXLxhkUiRi1KwhQRXslQP15T6MQ/oVqTdxvibIpMxuopKvV4uFLclKjaqL026nbU+xo+G6WwaSC8TRKJRCKRPAPUblGTclAhaD5R+WeUgkaj3aRZnVGLGfVOmQCVCLj2FWT4le8M2ReLixi1IIlQRaSWiNIS2j4vQhFKoRNaRrUmaSpceaXIaKyepCpN3CirNo+9Nup21OsaPhulsPmvMGTHzaiud1MikUgkkipRu0UNiBHux4LmI5V/Rilo6hZdKHlWozqjFDPqXTLqyaUrr0ByOUaoEw2LRExpoiVaFTHlDPXnaxM9apGTqFGtebgZwj8qalGpTcbaxI22qk2JdlSd4j6bYsLm46LJqLSAp/O+SiQSiURSQWq/qIkerSFo3lb5ZxSCRrPdpKzOqMWMep+MenpJbfiN+gEyTmn/2lmnSgoZTfESq4obFYhYRZQmdCL1IOciZJ6CGz8UVXDUPpyyxI1m1UZbO0rpsykmbD4smowKblSDb7REIpFIJGVT+0VN6iktgublkv4ZTe+MturMJYWYUZt+1T6ZREPIiy3+tW/+UFzEaAqYOFXEVyLUj9UUO0qRE/tRkcBRt6jKI27Kqtpo+myUwsb7TcVk1D8hZoIu3nGJRCKRSLRS+0UNiO245RE0mt6Z0qozakGj9sqo20tRr0CKykicsbtIyChFjFKY3FREgkYkKkLzzxI0HqsUOqUJnIqIm9KqNpo+G6WwOVOvaDJK3Yp66Kvb910ikUgkEgXPh6iJGVd+QVOR6ozSK6NsLcV9BAmflBQySgGjFC23FHH7CaH+PG2iRylytAmc8ogbZdVG6bXRbEdpChv1ZJS6FRX4la7fdYlEIpFIivF8iJq0gNIFjTb/jFrQKKszSjGjrs5oihl1VUZTyChFjKZ4SVJEcjlD/fmaYkcpcrQJnLLEjXosXF21eVI7SttklLIVFTVC1++6RCKRSCTFeD5EDUDgt6ULGk3/jLLdpKzOKFtNakGjTcxoVmQ0RYxSoNxRxd0KxB1FKIVOWQLnSeJGWbUprR2lTdioJ6M0PTYPzur6HZdIJBKJpBjPj6iJnVq2oNH0z5TmndGszmgTM8qqjKaQUQqYexqRohH3tXwsReMxmkKnNIFTlrjRVrXRbEeVJWw0W1F+/9D1uy2RSCQSSQmeH1GTHVs+QaP0z5TmnVFWZ5RtJrWYUQsKTSGjKV7uKyJVEQ+0RKpGKB+rFDpKkaMUOGWJmydVbUozEJcmbCIH6frdlkgkEomkBM+PqAG40qjIFFyWoNE0Az+pOqNuM2lWZZQVGaWI0RQvD1WRVo5Qf66m4ClN4JRH3JRWtdEmbJQG4tKEzf1Dun6nJRKJRCIpwfMlam6vKG4KLkvQaLabNKsz2jwzpVVl1EJGKWLKI2DKG0qho03gaBM36qqSsmrzJGGjNBCX1oo6/46u32VJJcmNDuOuzxlSrl/X9VEkktpFSgqPrl7k1rGjXNi6kxu+cp3Fs8rzJWrybpeccqqsoNHmmVGKGbWweFpCpiyBo1nB0SZuNKs22tpRmj4bpbDR5rHx14MoG12/y5JykH7tInFHDnLecw07Zy1m4SgXxtkvw26UJ8ttB+j6eBLJs0tEOClnT3J563b2LPPE2cWDPk7raTHvIA32RPHpSl9WDBqs61NKSuH5EjUA4R1KTjmVR9Ao201qQaMWM8rqjKaYqQkh8ySBo03caFZtNNtRSp+NprDRZh4O1BOCMVW2np4lCpNukxrsR8Se3Zxd4c7GqfOYPcKVkcOXM3zqPgbOPY/N8kh6eyYxYFsmP/ZfzsAWbXV9bIlE98THk+7vQ8TevRxzX8eK+Z4Mn7Mefefd/Ox1kU8O3OMdH6h7CfTC4OV4eCMW9MZ6Mbyrka5PLymF50/U3PPSPuVUmqBR+me0eWc0PTPPgph5krgpq2qj6bNRCpvSzMNqf82F8reeHtyI5U509PMXsTGk3LzJ/Vu3eHAn+en9HGsh70YUyefOELJ1K0cWrMB9wjymDZ/LyFGeDJtxlP4LLtF7ZQzWXsnYbkrFbmc64//MxulkHsuCYfia63xtPAWjhm25f/lCjZ5dItEZd++SeymQ+EN/cm7NRtYt8mTcHC8MZ22h0cpzfLk7gfdPP+LlYNC7DnWi4PV4+Og2fJkCP6TD77nQCnj/UCx6I9bQqXUXMiNCdf3KJFp4/kQNwOVXSgoaTVOwUtBomoG1VWfUnpmaajNVRdyUVrUpS9iUZR5WC5sbNuX69l/ZspkLJt0JMzMmxNjwuYqrxt25bGrEZTNjgs1NCOrdk/P9bQl0GE7QH1O5tGwpYbt2khAcRNqdO5X+Ec4Kv8rN44cJXreevc5LWDZ2LuOGzmPEuM0MnX0G28XXsF59k95r7zJgy0Mcdmcw+XAOc07ns8gfVlyA1Zdh1SVYEQxOxx7SefwufraeS7tmhlzdsaXSZ5NInlUKroeQdOIoQRs3s2OpJzNdveg1exPNFh3jm63R/N/xTF4LgBdC4IVIeOUGfJgIn96F+g+hYTY0zxcCpg3QsgCa5MBv6fDva3nouYWjN20Pv+pbEP3nPl2/XIkWnk9RE2dRfLFeeQSNphlYszrzLIsZzdBWtSlL2Gh6bML0iu+xURuHH5av9RTo4Y6voQHYDYVxY2C0w/MTo0aAgz2MGA72w2DYEBg8EAb2h359ye3Tm5ReVkSYGuNvaozvsCFcXLyQmJMnyEy9X+J7VXj3Lg8vBRDz5z583deydfpC5o50ZeTQRdhP3s0gFz/6LAvH2iMRm/UpDNqWxuh9mUw7mourdwFLAmDlRSFgVl6EJefB9UwefxxKY+yOOwxbG0//1ZGYzvGj47g9NB24gsZterFn+jQAUlNTq/V/PYmkRoiNJc3Pm9Cduzi0eh0L53oycPZ62jjv4Yd1V/n3oVTe9IU6l0EvHF6KgXcT4ONk+OYB/JIFTR8J8dIaaFUIzfKEeGlwF76Mg3+FwQcX4S0/ePUsvLA/G731N9Cbc4zPjAZzYr4r9+/f504V/vIiqX6eT1GTdqjIR1NRQaNsN6mrM7oWKdUtbNQ+m9KEjXqPzXW9IuNwSPlbT6GbxxE46HeSx3aALd1hX0/Y2wv22sC+vrCvP+wfCAeGwIFh8Kc9HBwJB0fDn+Ng62zY6gxbXWCbK6xa/uzEymWwfAksXQSLF8B8V3CZDU7TYcokIeJG2sPQQRQOsCW3T29Se1kRYWaMt5kJ3g52eM+ZxZEFS1kzeT4z7OcyysENuz8OMmB+MDYrorH2SqLvxlSG7Uhn3IEsZpzIY965QpYFicrL6suiErPIr5A5J3OYcuABo7YmMcQrlr7LQ+m58BIWcwMxc/HH1NkP0zl+mMw+R9cph2k1zJPvOw5hgXVvbiUmkpSUxIMHD57i/4x/DXITZGJ7Kty6RVaQP9H79nLKcz1uCz0ZOXsNXWbv4Fe3AD7fl8R7Zwt46QLohUKdaHgzHv6RBP+7Dz9lwO950LJQiJfWQItH0CgTfkiBrxLg4wj422V4+zy85g0vnyyk7rFC6hwtpM4R8c+6x6DO4Tz0tiSit8CHt3tOYGmvXvjv3off7v1cPXKCyDPnuOHjT9y588T7BhSLm77nSQ6+qOvvZrlJ9A8iXsvrqNk4T1JAIPcvBJF59265z/58ihqA8I+KNgVH6JU0BZclaJTtJl2Lk6qEsh2l9NmUJWyUC/qUbaibNkXf29xYeHAIEqZCuCGFV1to3A/1Mni/AT7vitu8/f4F/p/C+f9C4HcQ9CME/wYXmsCllnC5HVzpBFe7wTUTuG4FoTYQ3h8ihkDkCIgeAzETIHYaXHKCIGcImgcXFsPpxXBoMRxeBodXwpHVIg6vhF1LwHMeeM4Fj7ng6QqeLjDbqXIxxwmcZ4lwmQ1znWGeK8yfCwvmwYK5MM8F5syCP6aC4xgKhw8jb4Atab17kmxlwSWjbmzrbs4f9kvouzKS/ptSsd+VwcSD2cw+9YgFfrA8uKh9tDwIFpzLx+lYFhP33GfEpkQGukdjs/QaPRZcxNw1QCVefDF19sXU2Q8zF3/MXPwxdz2Puet5zFz86TbtGG3t1/Ot4Vjs2nQgLCiA+Ph47lbgF4akJCfmT2b94u7sWjiYMytncW37VpK8A8iOT9L10WoVj65e5PbxowRs3MLmpV5McVmDhdNmmiw9zVc74vjbyRxeCQK9a6J19Foc/O0WfH4Pvk+DRjnQvKBIvLQsgN+z4ecH8M1t+DQaPgqBd4PgjXOFvHyqkHrHFeLlsYARUe+4Ik5A3aP5vLDjDnpLA3lhgCvjWjbm7JDGBI5sRtiEVsRNbUvSjHbcmaHPPafikTq3Eyf7t+DSzt26/jY/kYB5s3gwqzMpszuUeB01FffndCRjQVciprbhoGVLbvqUf4S+SNTkhEPqLri/E1J2wr1dkLIb7u2Bu3vgznZIPQEpRyDlANzbC3d2wJ0tkLwBbq+B2+5wayUkLIWEhXBzLsTNgbiZcGMqxEyEpA2QtA5ue8Etd7i1GhJXQMIyuHcAHvrBw2rYAXB7UJGgiVRVIZRTTk8SNLWp3VReYZOiIWxKa0Vpm4iKbgTRLUsu5vPXK34/1Gk9OFMXzr4KPm/DuQ/A9x/g9x84/wUEfA2BDSDoZ7jQCC42g0tt4EoHuNoVQozguiWEWkOYLYQPgsjhEDUKosdB7BS4MUP8XN2cDwlLIHEV3PYUP1vJW+HOLkjeCUnb4dZmuLkB4tfCDU8KAxfzaKodef37Vi4GqMOWvIG2PBrUn0dDBpA/bDAFI4ZROGoEjB8DUybCjGkwa4ao4kydCGNGkjt4AKm9e5JgacYVI0N2m5jhMXcDKwOzWXmhkKUBMPdsHtMPZzBu512Gr79J/1URWC++iuW8YMxczisEjN9jAWPuWiRgSovuM07RftQW6ptPx6Rha/x37yAmJoZbt25V/f83LWTGRvEgIvypPPezwo0/j+O5visr7prjHmeG+xVjPE4ZsnpDZ9zmd2XH3H6cWDqNq1s2cOusP1kxT+d7XZsoDA/n3pkTXN68lT3LvXB2dqfvrA20mPcn9TeF8c8jabzhDy9eBb0IeDkW3kuAT+7Adw/gtyxoll+8ddQ0F35Ng/rJ8PkN+Od1eP8CvOkLr5wp5KUThdTVFC9HtYiXsuJYAS/sTkVv1WX0RqymZ8vW+M9sQ6hHNxI3m5C215K8Qz0pOGwNRxVxwgYOWrFr2A8s7NKC7HvPbss3zj+Y66PawLaucEzjdTz16AXHesMZWzjSi4A5LXDq9j/2T3Ks0GvQK/GRh6cgRS1odsNdVSRvFUnjtpdIIglLRFKJdxZJJnYKxIwXySdyOEQMFkkp1FokqRAjkbSudBBJ7GIzkdSCfhZJLuBrkfT8Pgbf/4Nz74PPWyI5Bn4r/kYfPQLipoqx4oenyn5lmaeK2k7KTcGaU07Ps6BRhqaw0eaxUS/o05yIUrahtI15q7cNP7Fa8xmc/18p1Zr2cKUzhBjCNXO43hPC+kD4AIgYBlEOED0WYibBjT8gbhbEz4WERUIU3/IQYjl5sxDbd3dD0g64tQUSNlIYv45Hm6aTPagv2f1sKh+2mtH7ceSoItfWhrz+fXg0sD8Fw4aohI4jTJ4Ik8bDaAdyBvUnqYcl4Sbd8TPozFpTa8bN2o/t8lB6LbqMxdwgRftIXX3xK1Z9qWgYOZ2lw9id/Nx7Lh2bGnB48QKioqKIi4urdm/No9s3WdZ7CNsnTKnW532WyLp7nw1TzVkeacT2lP4cynZgd9pgNt/vy5p7vXBLsmT1DTPcr5ngcbY7q7d0YdWCzmyda8PRRRO5tMGLhJPeZITH6/qlPB3UI9N79nDccwPLFngxfNZa9Ofs4ievi3x64G6xkem6MfD2TfhXMnx1H37OhCZ50JKi6kvzR9AwA76/B/+Nh3+Hw4eX4C1/ePVsIS9pax2pxUtFBEwp8eK+dPQ8QtGbsIWWLbtyYrYR1w/acePUSFIDJ5B7dQoFodMgfLqIiBkQM4uHWy0JGPcLK83rc9Rppo7fmNI5PdIGVuvDDnO4NAEiZxa9lqcZEdMhaiaE/0HK/n4cGP07w1p/zCKDNqTfqljFs6SoAciJg5T9RaLmzk5I3iKSxi0PSFwpkkn8XIibLZJMzCSIdhTJJ2IYhA8USel6T5GkQgxF0rrcHi61Esks+DeR3AK+Fa0J/09F8jv3d5EMvd8QyfHMiyUvq1Qv2bvyEUR3gKSpkHGq+Ou48UlxH41yD42mKfh5FjSawkbpsVGPe6sX9GlORJW2v+aJ1Zp64P1a2dWa4F/gQmO42Bwut4UrHeGqgaIF1VvRgrKHqNGqFtRUuDET4l3g5gJR5bvlJqqFSRtFVfHuHlW1ZiuFl9zInTacnH42NRaaYievfx/yB/encIQdjB0FjqMptB/Ggz7WRJkaE9StC7vbt2GK7RRM5/hi5lw1AVMyAjCZ7UOnCfv4vf8ymra2Yv2YkYSGhhIVFcW9e/cq8SuwdLZOmEOXEeuYYdmrWp/3WeLsAhfcTxvieasHJ/MdOccUfFRxlomceOSoEjpD2JJqy9p7vXBPsmR1vBnu103w9OmO244urFjUiY1ze3F40TiC17kRf+wkaSHRun555efePR5dCSb+0J/4rtvE2oUejJvjhdGsrTRUjUx/cDqPl5Qj03HFR6Yb50ILReuoRT40zoIf78PXifBJFPz9CrwTAK/7aG8d1S2tdVRtAS/+mYXe2ij0Zhzg+87W7BvSghAvc6I29uDuXhtyjg4g/8QgODVYxOkhcLQ/uSs7cNO5JQdG/Ihr+++5FXxJ1+9aCYLWruOeU3vYaCDOfm44nBxc9FqeWgyB00PIP2hL8squnHRoyKSunzGt1bdc2rWHhw8fVuj3k3ZRo+ahv6r1tAOSN8HttSJ5JC4XySTeBeKcRJKJmSB8D5H2IgmF9xdJ6bqVSFJXu4mkdbktXGwhklnwLxD4vaJK8x+R/JRVmjN1RZI8q0qayrudNLcGq8e3Y76C2xZw84fibSeloEnSKz7l9LwLmjQ97R4btbCpiL9GeY1Ceas1vh+B378V1Zr6EPQTBDeEi03hUmu4rNAs15AAACAASURBVA9Xu4iq3jULCO2laEHZQdRIVQtqMtyYrmpBzYOExSVbUHd3Q/JOHm2bU/XqTJVCCJss295k2VqTbdubvAF9KRg2GByGwwg7sgbYcsPCjACDzhzUb4er+UB6zj6LeTWLGtM5vnSdfJCWQ935UX8gLlZWBAcHEx4eXq0THLvGT6X//GB+HuJJn99bkpd8u9qe+1kh9pQfq+Z1YFmcCQcy7PBmEjsfDGTLHVv2pA3lULYDJ/IdOctEhdCZxMl8Rw5nO7A3fShbU/ux7p417smWuN00wz3MBE8/I9z3dGX5In3Wu1pwcOFoAtYsJ/bQUVIv6b6VV3A9hKTjRwjeuIXty9cy09kT6zmbabbwGN9qGZl+9QZ8kAifaYxMK30vTXLgl4fwbRJ8Fgv/uAbvBcMb5+CV0xXwvTztOAF1DuWitykePdeT/NPUHq/uP3F5RgvCnVuTvLg9WW6dyPfsAmu6FoVXF/DsQtqSdlyf3hSv3vVZ07eHjt/J4tyOiuPckI7g1QEO9AZ/B9jXS5xd+VqeRqztSqF7J+7Pa82FSU1Z2us7xrb9gu0j7YmNjSUiIoKEhARSUlLK9VrKFjVqUo6KvwHf9hIeGHXrKW6OqvU0WSSbqFEi+YQPKmo9XbMoaj1d1hfJ62IzkcyCfhLJ7fz/RLLz+7f2Ks0ZPe1VmmBVclVuDVZOO2lrOyk3Bd/Vq/1TTlUVNsoFfRVtQ1W4WvNP8P8Ezn8pqnNBP0Dwr3Dh9+KG4RBDuGYG13soWlBDFS2oiYoWlKuWFtQWCq+tJfcPh2IVk2clsvpak93Xmrz+fSgcOgiGDyFvUD8SelgQ0LUz+9q1ZkE3K3rNOlGtwsbM2R+DaUdpY7+Obw1G4dC2I34njhMWFsbt29UjPI7MnM2Amcfo4RZHo/5L6dKwLcnnn697clJTUtgyoQ8rQozYdKcv3kziUI4DnrGWuEWY4R5ljkeMBWvierAhsTdb7/Zjz8MhHMoewfH8sZxhIj5MxocpeDOJk/njOJIzkn3pw9j2oD/rUnrjkWyFW4I5bhGmeAQY4X7AgOUrOrDW1YwDCxzw91hE1IE/SQkK4VHKw+p/keqR6V1iZHrBPE8GOa2llcteflgfwscH7/OmL7yoGpmuFwvv3lSMTGeWf2T6TT94Ve17eYqto+oQNXWPPEJv6230Fvnyau9pOOv/it/kZlyf3YqkRfpkrOrMI88uFHoZwBoDVdI2gLUGFLh1Imlea844/sribt8TtHFz9b9vleTUHxPJW6wPW43BZ7iooGzorhIeBk8v1orvUeay9kTObsX2Ib8wSv9T5nduwfG9+/H19SUoKIiIiAiSksrXhiqfqAHIihJ+hcSV4m/GJVpPYxWtpwGK1pOZovXUTiSvC01EMgv6QdV6+lIkO99/wrkPRRL0fk0kxYpWaTSnnUprOyl9NH8VQaMUNql6RQv6lMZhZRtKc8y7UtWaV8D7TTj3nvBK+X0M/p9rGIZVLajHhmEDCDFWGYZ7Q1g/4dHSbEHFOalaUAtF9fCWG9xey6NtTmQP6EN2397PdKjFzaMBtjBkILkDbEm0Mse/Sye2t2rBPANLes4+LYRNdYgbl/MYTj9J+5Gb+c50KhYNW3Fm2xZCQ0NJSEiosq/Ge948hkzZi5VbPMPXxdHQdhGtmxsTuM6rSs/7rHFu+So89hiwOtGCY3mjOc14Nt62wS3SHI9oCzyiLXCPMsc9yhy3SHPcIosLnfWJ1my5Y8vuB4P5M2sExx+N4QwT8GEy51RC51TBOI7kjmJ/hh3bHwxgfYoNHnd64JZojlukKR7BRngc6sYKt454zTNh7/xh+HnMJ+bwgYq9mNu3xcj03j2cVo1Mj5qzlq5zdvCre9HIdL2LYmS6bjlGpptrGZn++5NGpp8l8VJG+6nu0Xxe2HkPveVB6A1eyPCWTfAZ25iQWa1IXNSetFWdyPPsQoGXwWMx8zi8upK1XJ/oWc3ZMqgBC7s053584tP4Ea0Q106cIWxMW1jXCY72B78RsNMSvLqWfA3VHesMyFvVkcS5bTg59ncmd/ucaa2+Ze206ezbt4/9+/fj7e3NtWvXuHXrVrnWT5Rf1KhJCxTTTfGuqtbTNPE35+gxYvRWs/UUYiyS1JWOKoNwc5HEyjIIe78pkuGZOlWr0mhrO2n6aGqNoHmhep9PvcdGaRwuqw1VqWrNC3D2JfB+HXze0RjvVhqG1S2oVsJzdbULhHQXXqzQXhDWV9GC0piCindWTUEto/DyInKnDiO7j/VTj6xqeo6sPtZk2fQix7Y3BQNsybLtTbyFKd6dOrC+RVNmGvdV+Wv8qkXYGM08Q4exO/iplwudfu/EoaWLCAsLIy4urtzlXW1cWL2C4eO3YLIsiil/ZjF8bSSNbZfQsF0fto4fV+G++LNKXPBV3Kd1YVmMMbsfDMaHyexOGyxES5TFY1GjLbQKnWgLvG5YsT7Bmi3JtuxKHcSfmfYcyxvDaSbg/VjoTOZ04XiO5o5mf4YdOx4OZENKHzzv9MDtljkecea4h5gwc0hTbp8L0nr2/JBL3Dp2mMBN29i0dA1T53hiPmsLvy87w9fbY4uNTL9YjpHpFqWNTAfC6+cKeaUiI9O1JY4V8MKeB+itvoreKC8Mm7fltN2vXJnZkvgF7XiwshO5HqWImrUGFHp0JmVhG4ImN2aleX32T5lcoz+/mjx48JCTI3oJc/AuC/BzgCO2sK5bsSrT0xI0hR5dSFnUjuCpzVnS81vGtv2CJT0sWL16NR4eHuzevZszZ848FjUPHz65KllxUaPm/lFh1oydqpp6Gl1y6ulx66mLqvXUSiSv4IYimQV+p2g9KQ3Cr4tkePqF6qnSKNtO6usPquSjeUEVL2qE+uPVKWSe4tepSBuqMtWaYuPdb2kYhr+EgG+Ep0rdgrrY4gktKPUUlKNqCmq6qBbGziXPcyxZ/WzIsrGulZFp04vsPr3J7deHdBtrYsxMONa+LaubNma8zQQhbJx9MXf2q5KvxniWD53G76Vxv6U0b2nOxvFjCQ0NJTo6utKiI3TTesaMcsdoaSRjd6Qwzwd6zPOnxWA3GnS2Y7aFJQk3bnDr1q1av8F475SRrD7fnbVJvThTOIFjj0azJq4H7ooqTUVCLXTctQiddQm92Jzcl52pg9ifMZyjeaM5VTj+sdDxYTKnCydwIm8sf2YPZ8KhdphafM3lRUu5c+oEl7dsZfdyL+Y4u2M7a4O4ZVo1Mv26P7x4BV7QNjKdXfbI9Bc3io9Mv3qmkHrqkWlt1RddC5Fqjhf3p6PnFY7e5B00aWvM4b4/EzKrFbHz2nJ/RUdy3EsXNawxIG9lR2Eathem4VjfAJ39PPu6uZMyS2UOPj0EvO1gi0nNVGnWdCVjmT4Rs1qxbcgvjNT/FOf2v+MybToLFy7E3d2dvXv34uvrS3h4OMnJ5btrr/KiBiA3SXgYoscJE2eknWrqqa+WqSd16+l3RevpG0Xr6R8i6fm8XdwgXN1Vmiq3ndQioy6kvQRpL6viJdXH1KKjusSMtq9Tp3q+jrINpbm/RrMNVd5qTVmG4XPvKQzDn0PAVyrDsHpnjboFpTkFZaNlEd9EiJ1G/okJZI/uR5ZNr+cisvtYk2Pbm/u9rAgzMmRnq+YsaPQbQ8esEdWaKooakzm+dJl0kBaDV/NL+34s6G3NpUuXKvRLQ0nsvp2MHbaI7ksiGLn1DnO9YdyuVLpNO07bEev51mg8A1q0J9TvHHFxcbV6pfzFLbtx9+jMiptmHMp2wJuJbLlrW6ztVC0RZVFc6ESa4x5tgVesFetu9mJzUh923B/I/gw7juaN5nT+eNxDe2K/vinmg+szzKwfP3kE8um+JN45W0Cdi4XFR6aT4OtUxci0qnXUitJHpt/2h9dqYGT62Q948WA2eutj0Jt1mK8N+rHD4ieuOrUk0qUNd5d1INu9C/lliQKFadizd308elvo5Oc5PjQK3yEdFObgkbDf+ulXaBRtp4S5bTg55ncmdfucP1p9x+yBg3FxcWHBggWsW7eOQ4cOERwcTGxsbLn/0lU1UaMmK1os2osYKv5GHWoj/oZd5tSTqvXk/7mq9fSRSHreb5ZtEK5qlabSgkYtMuoIcZH+OqS/BenvqOIt8bG0l6sobpRi5hXV13kb0t8t+jppryrETRWFzZOmocpTrSmXYVjdgvpQZRjW3DCsOQWluYivuK+m8IojuQuGkNW71/MXNr3ItOnFbQszgrt2xu33Rsxs1Z6eTqeqKGwCMHP2w2DqEdoMX8N3XUcwtmMX/M+cJiwsrNzlXTVJZ08wceAsjBaHMnxTEq5nYcqBDKwXX6HbHyfQH72NBpZOdG/UFr9tm4mJiSExMbFCX+NZIflGPOsmmLE83Iht9/rjw2T2Z9nhEWP5uLryVCNK2b4ywy1S/LvXDSvcos1x8e3MhF1tMBnTgB69bXgjIpuP4vP4MvkRP6QVipHpwpIj0z+lKkamr6pHpuHlU4XUPa5dvDyP1ZdyxwmoczgXvc0J6M07wweWY1nV9WeCp7cgbE5rkhfrk+nWmUdeXShcU3pSL3DrRNLc1px2/JXF3RoQuGFTjf9Mn5w6rsgcfM4eTg4qMgc/9bZTZ1IWtiN4SnMW9/gWxzZf4mrSnRkzZjB79mxWrVrFzp078fb2JjQ0tEKDDNUjatSkBQrPQ2hv1cI9tZ9Gc+Ge5tSTuvX0jkh+5TUIV6ZKU+m20wsKQfMWpH8IGR9Dxmeq+BjS/6YSHS9XQXC8oBI0r6rEzN8h4z9FXyf9X5D+PqS/oRI21VCx0WxDqas1pXlrKmwYrlN2C+rxFJTmIj7tvpr8XUPJHmhNVu+ez3U87GVFtEl3jrZrw/zffsHRZiJmzr5VakOZufhj+McJ2jls4luTyfRs3Ipze3cTFhZGQkJCue+Buh/kh9OAqRgtvMaQ9bdwOQ3TDmXTZ9k1TJ39MHY6S0fH3fxqs4D2zbuz33XO40V/9+/fr9ZfOzXBCZc5uB83xP2WFSfzHTlZ6Mj6ROtKt52qL8xZHWHGwuBuTNnfDrM/fmCAYRv0k+/RMjeXFtm5NMkqKBqZjtE+Ml1i2+5fXbyUIWrqHnnEC9uT0Vtynrq2s5jWpiHnJjYhZFYrbi/SJ2O1EDWltqDWGpQ0DXdtQUoNmoavHT1FeAlzsEUNtp3aEz6rFVsH/8wo/U9xbteEqY7jcXJyYtGiRWzatImjR49y8eLFCv/OqF5Ro+befuGr0eqn0Vy494lq6kmj9VRRg3CNVGlegvQ3hXjJ+C9k/gSZTVTxs/hY+t/F51RKcKi/jlo4/R9kfA2Zv0BmU8j8HTK+V4mbD1SVoXqqx1RB1DzUe3K1Rrm3pryGYW89IUwft6A0pqC0LuJroVrEp74LqshXU+Dbj5zJNmRa9/xLRIZ1T5IszLhk0AWP3xsxteFv2Ez7s8hfU0njsNHM0+iP2c4PPeZg0LgDx1avIDw8vNy/PDLDQ5g/ZAqm868wcM1N5pwqYMaRXGxXhmHq7Iu563lMZp+j88T9qlvBrfGwt3u86K+23TUVceIcbi4dWRZnwr70YfgwmR2pA2umQlNOX87iS4b8cVifHvN+oU/7BjQ5eIV/Xsrig/M5vOWTz6unC579kelaEVD3WAEv7EpBb8VF9OyW0a9Fc3xGNeTqrFbcXNCOhyvFBFRZlRrWFpmGg1Wm4QNTa2b7dmrqA07a9wC3DrDLUuykOWL7WHDUVNvpxJjGTDT4nOmt6jNzwECcnJxwcXHB09OT/fv34+/vT0RERIVb1k9H1Ki57aHdTxP4vcpPo164V46pp4oahKu9SqOunnwAGV9CZmPI6grZViKyuglxk/FfUcVJe1X1mIqKmrqqltPfVYKmGWQZqr6GBWR1gsxfIeNT0ZJKe6UKVSFFaFZrNCehymMYVoua83olW1CPp6DU1yaoFvGV8NU0KznafcWKPLdeZPbtQab1Xyse9LAkysiQY+3aMOfnnxjdczSmc85h6nyu0tUa41nedBy3h4Z9F9G6hSnb/pjy2Cz8JMGRmxDPqmETsZgbjK1nPLNP5ON0/BH9V0dg6qye0FIt+pty6PGt4DNNzQgKDKy0d0dXpN6/z7bx/Vh5uTsbk23wZiKHcx3wumH1zIgaj2gLll41YuaJjtiuaIS14bf87HSAOnvTqLM/kzoH86h7pECKl+qKY4W8uC8NPfdr6DluoEPzjpwa8gtXnVoSN78dqSs6ljkBVVSxEAleuWn4ht/TNw37rnbj/ix9lTl4aM2Zg1Vtp3sL2xE0pTmLenzD+Lb/xdXEiOnTp+Pk5MSKFSvYsWNHhSeelDxdUQPCTHxjqpZR7q9Ufpp/K/w0qoV7T5p6qqhBuMoj3OoqzVuizZT5i0poDIGciaoYBllGkPmbaBelv6Wo1lTk67wsxErGp6Iyk2UGOcMhZxLkjIfsAZDVGTJ+gPR/qtpQFRVPTxA1d/XKbxhWX51Qnimox4v4yuur6ULBUROy7XuQ2avsyOjVg/SePcjoaVXx6GX1+HmyNOJJX/dpR1pPK26ZGRPcuSMrGv7GpEa/YzX9KGbOvkLYVLhaE4DJ7HN0mXSA5oNW8Vu7Pizr34+rV68SERFRpuDIv3eP9Q6T6OHsT2/3G8w8msuckwUM8oh54q3gg1u2w+/o4Qr3x3WN/2ovPHZ0ZVWCOUdzR3GGCWxKssEt0kznQuZxxFiw/Joxc850Ytjaplj1+o62Dkupt+8B9Q6kU+9wLvWOFeheDDxH8eKBTPTWRKI3bS+/dbDkYO+fuerUiui5bUhZ3vHJZmF1KDcN29TH08byqf483wyLwndox+Lm4H01ZA5e05WMpaLttGXQz4xs/yku7ZsyZawjM2fOfNx2OnbsWKXaTmqevqhR89BftBKCfipllLsUP82TWk/lMQhXeeKpjqiIpL8PGf+DzLZCXOQ6Qd5KEbmzIXswZLUXFZb0DxVVlPJ8DbVn51VVlaa+EC85wyHXBfJWQd5yyJ0G2TaQ2QIyPhfm4QqLp1KirL012gzDpbWgSvXVvKLy1bxfLl9N3hJjMntZlSsyelpyy8yEm+amJFYgblmYctvClCRzU5ItzLhrYUaKpRmpVuak9bAks6eVQuCU7yzVHSkWZoR168Kels2Z/tMPDBvkgukcH0xnV6ZaU2QWbm23hgadhzPZwJAA33OEhYWVubVz18Q/6DPrDD1XxzL9cDbOp2HomrgSgkYdmreCn9y47rF3pzaYhROuhuE5tRvLoo3ZlTqIc0xmb/pQlWn3GRAzqvCMsWBlmAkuvl0YvaUlZoPr091mDPX23Kfe3gfUO5xDvWP5OhcCtT+g3gmKrkvYEIee8zE+NRrCRpOfuDyzJeEubbizVJ8s987ke3V9YguKtcU3DS/p9j2B6zc+tZ/pE1McyVuiaQ42rJG2U+6qjtx0bcPx0Y2ZYPCZqu00CCcnJ1xdXfH09OTAgQP4+/sTGRlZ6YpuzYkaNYkrhbCpjJ+mPK2np2IQrgvpr6k8Lj9CljHkTIA8d3i0Bx7thTxPUU3JMhX+mvR/iMeUu4ryAqTVU3l2/g2ZjSC7B+ROh7x18GgfPNoNeSsgZ5RofWV8J/w9aa/yVFpQ2gzDpbWgyu2rUY52K7cLf6/y1fxOwYk2ZI01rVC1Jb2nFTeNuxPUrSt+JsYEmBhz3sSoXBFgYkSQsREXjY24amJEqIkRUSbGxJkac8vMhHsWZjy0siCjpxWZlakEVTEeWFkQZ2SIt347nH/6kTEdzDCZ7Y3pbJ9KVWvMXPzp9scJ2jls5FujCdg2bYPvwf2EhYWVOp10ZLoT/WccxXJlDFP/zMTlDAzfkKB6Pu3CysjpLB0cxa3gHZoasH++6+NFf7XBLHxgmiNuft1Zc7sXpwvHczx/DGvjez4D5uCSomZ1hCnzzhswYVcbTMc2oGd3c17amSyqNYeypaipaJwoEjDCR1NI3aP51D2SR51DOdT5MxO9bUnoLTzHWz0nsrDjLwROa07o7NYkLykyC5dH1NTUpuGQIyeIGNsW1ncW5mDfGjIHrzOgQNV2CpzSnAVW3zC+zX9xNS3Zdjp79myFtgdro+ZFDUB2DIT2LH6B5WM/jcYod1kL957UeqqyQVgtNpStpyaQ3RtyneHRDsg/K+LRLsh1hey+wtSb8YmiBVUesaFuPb0jKjCZrUXlJ3exEDT5PpB/Gh5tFkIn21K0utL/qTIMV0MLSnNvTbJe2S2o0qagKuSrUe+raQBBP/PIqz0Z1hZk9LCsUKT3sCTRuDs+7dvh1rwZy9q0YlXbNuWKlW1as7J1K1a1aolbq5asbd2Kne3acrxTBwK6deV6927cMO5OspkJD6zMVWKjYuerSqT1sOS2qTHBnTqw4rdfcfz5J3pN2FmFas15us84jf7orTSwcsKwUTuOr/EgLCyM+Pj4EoLDZ/4CBk/Zi9mKaCbtS2PuWXDYfBuLuQGlCpqSt4L3YO0oh6d2K3h1c3XXn7it6MTyeFMOZtnjzSS23utX/TtpqknUuEWqJqAOtMNs+g/YdGzO+2uiqLf/IfUOZglRI1tQTxQv9Y4XUvdYAXWPPFKJlyzq7k+n3t4HvLwnhVd3JfP6jkTe3hbPO5tjeGlFEHoD5zG2VSN8HH8nZFYrbi3SJ72s6xK0RLFNwxYNqt00nHr/ASeHW4GbvjAH+znA4RowB68Tz5++tD1hTq3YPPAn0XbSb8aUseMet502btz4uO2k7XdQRdCNqFFzZxsE/K/4fprK+mme1Hqq0vZgtdj4TCU2hkDeMnh0GPKDRTw6KtpDOcMgsw1kfKFqDb1cAVGjbnF9JQzBOaNFBSj/JBRchPxAIXBy56nEUxPVKPmbospTXVuGS2tBlWcRnzZfTYkLLpVXJohbuwvP/Ej2BINKJ361qPHv0B7nH75nasNf2WHUjU0GXZ4YW7p1ZatBV3Z068ouw27sMOzGxi6dWN22DcubNWVj82ac1m9HiEFX4o0MSTE3rTFBo467ZiZc69qZbc2aMun7Bgwa5KKq1nhXahLK2OksHcft5tc+C2nX3Ijds2cQFhZGTExMMbNw0KrljBi/GZNlUYzf/YC53jB6210s5wdhVqaY0rgVvMNAnC0tH98K/iybhe/dus368ZYsDzNiy71++DCJA9n21b6TRuyaqZ7nco+yEBNQR/TpOf8X+rSvz+dL/Ki37yH1DmZS70jeX1zUoCFgFOLlcC51DqrEy76HvLTnPq/susPrO27z1rZ43tkczfvrQ/nQ8yJ/W3GODxYc4905e3lz+lZem7YFvdEemLTuzFm7XwlRTEDlepSzUrPWoMg07FJkGo49d77afqZ9V60idbbKHHymBjcHrzMgd6VoOx0b1ZgJXVVtp4El207nz58nMjKyygs6dStqAHLixXSU9xvar0Y4rxI1FfHTVFvrSS021ObdL4VnJsdBtJ7yT0NBiIj8M6oW1EjI6iC8N+nvqURNefwualHzoWgrZXUTBuS8jZDvCwWhUHBFJZ6WQvYgla/mU1VFqBpGu7W1oKrVV6O+MqG4WTh/6y9k9jchw8qi0pFuZUGikSH++u2Z99OPDKn/LWNsbRnWrx9D+vYpNQb36cPQvn2w72ODYx8bptr0Zp51L9x79mCHlQX7TU3YbmjAimZN2da0CYEd9Yk1NOCemQnpVThvRSLTyoL75qZEdevKkdYtmfZ9A4YbD8TY6TTGTqcrMQkVUGLkevXQwYSEhBQboby23ouRozwwWhrJmB0pqm3B9+mx4IKYdHpSm8vZn27TjtLWfh3fGYxmRLtO+J888XjR37PK6fkLcD/cDbdblpx4NJZTheNYn2hd7VWalaGm1fp8S68a4XSiI/1WNsK6+7f88seuIrPwX0nUlGgdFYjW0eE86hzMpu6BDOruS+OlPam8vPsur+1M4s3tCby9JZb3NobzwZorfLjanw8Xn+Q9lwO8NWM7r0/ZyOsT1/LuBC8+Hu/O92OW0cJhLt0GTWbwwJG4mHblz6G/cnFGC27MExNQZV6XoC2UpuHe9fGspk3Dcdci8R3aAdYozcG9asRHI9pObQmc3Iz5lt8woc1/cTU1Zvr06cyaNatY2yk0NLRafi/oXtSouTGlfCZhdetJ009T1sK9Kl1cqRY17wmhktVRVUFZA/neKrERCvnnIG8t5IwVVZaMr0TVpdyiRm0S/htkNBCTVDlT4NFWyD8PBRFQcA3yTwhjcvZQyGyl2lnzNtVmFlburCnt2gRtvhpNUaP1ygSNJXze/yJnVivSVaKkKpFmZUGCStTM/+lHhn1fH/uBAxk2bBiDBw9myJAhDB06tEQoPz5s2DDs7OwYPnw4dnZ2DBgwgAl9bPC07sl+c1M2dOrA+saN8Ndvxw1DA1JUwuZpR4aVBQ8szLhh2A3vdm2Z9cP3jGjZge7TjmA84ySms89VsFoTgKmzH12nHBYj152GMsPElAB/f65fv05aWhphO7bgOGwhRkvCGbnlDnPPwoS9D+m16FK5BI06Ht8KbjYN84atOLNtM2FhYdy8ebPSPfOnSbR3IG6zOrHshjF704biw2R2PhhUrRUazxgLVoWZsuyqMZ6xltXzvDEWLL9mwpyznbBb1wwr6+9oO2KRMAvvT3s+J6A0xcvxkr6XuvvTqLc3lZd33+PVncm8sT2Rt7fe4L1NkXywNoQP3QL529IzvD/3EG877eT1qZt4bdI63p7gxT/Ge/C140qajFpAp6EzsO47EvseNkw0MWBG56Y4ta/PnPZfsMjgv7j1/Z7d9r/hN7lZxSegFKE2Das3DQes21Dln+mTUx15VMIc/JQ3B2u0nTY9bjs1Z7Ki7aSedrp06VKV205qnh1RA2JCyvej8puEn7qf5kmixgcKwkTknxOG3pyxqpHrr1Wi5pVKihpjyJmqIWqu14yoKY+vpiJXJhS7B+oV8H6T/F2fkTmk5fD9lQAAIABJREFUK+mW5tUSaZbmJHTvhn/7dsz/8QeGNajPqMGDsbe3LyZWSgs7Ozvs7OweC5zBgwczePBghg8fjr29PeP69mGzpTk7unZha5PGXOigT2L3bjwwN62211BaZFiak2ZhRkJ3Q/z12zH/px8Z8dOvmI/bjtGMk5jMOlthw7AYuVbdz2Q4jkEt2nHu8J8kJSVxffc2Jg2YSfdFYY+vP5h8IAPrJVcqJGgem4XH7uQna1c6N+lS7FbwZ9EsvHPiEFZd7M6G5N6cZSJH8kZW+04azxhLFl3sztIrxnjdsKo2obQyzBRX3y6M2doSsyH16W49knq7U8QE1PNkFj5WQL2j+SrfS67wvRxQ+l7u8PqOW7y1LZ53N0fz/vrrfOh5gb8t9+GD+Ud4Z/Ye3pi2hdcmrefNiWv423hPvnRcxW+jF9PebhZmtmMYYNUfh+7dmNSxOX+0acCUlp/h2PTf2Lf6D3btPsNB/3NGd/yc8V2/ZIbxVyyzbsCOYb/iO7kpUa7iDij1BFSFxICGaXhBl+akxCVU+uf56uETRDq2hXWd4ZjKHLyjZszBuSs7Eu/ahqOjGjO+62fMaFmfGQMHa207RUVFVdu9cM+WqFFz3fDJ9z1pMwnHq0SNti3ClWo9KUXNu2KxXpa+aDHleYqWU8F1ldjwFkInZ7QQPhlfVbD9pBQ19SGru5imerQZ8v1U4ikE8o8J7072YMhsqWo/vU21tZ/ULShtvprymoVLvQfqBTj7Mo+8/kd6z+oVA9pEzXh7exwdHXF0dGTcuHGMHz9ea4wbN45x48bh6OjImDFjGDVqFA4ODtjb22NnZ8eQIUMYMWIEdgMH4mVqzLYO+hxs0YyIrp25Z2r01EVNuqU56Rbm3DY2JLiDPqt+/YUR336Dtd0KjGacxNjpFKZzKm4YFiPXW6lvMQOThm04tX0LF/buYMaAqRgvvMbQEtcf+FbMkOxyHqOZp+g8fjdN+i+lSSsr1jmOKfeiv5om0GsjHpu6sDLBnCM5IznLRDYn963WnTSeMRasDjfDxbsLy66Y4BVXfaJmdYSZmIDa3QZTxwb0NDTj5e23qbc3VYiao490L0iqIeoeK6DO3ge8siOJ13fc4s1tN3lnSwzvbwjjQ69L/G2lHx8uOs57zvt4c/o2Xpu8kTcmruX9CV58Ms6NH8cspdUIF7oPnES/PiOws7LFwdCEwW3b0KPxb3Sq/zUGX3xMlx//D6vf/o9BLf6NXZtPGNr2U4aq/mnX7lMcOnzG+K5f4mTyNStsGrBruBA1ES5VEDVrNU3D9dk/ZXKlfp5TUu5zcrhl8c3BNWQOLnDvzN0FbQmY3Ix5ll8zvs3/cDE3LdZ22rlz5+O2U3Xurno2RQ1ApE3573sqyyRcJT+NHsWNwp8LE3COnaiW5B+DgktQcFmYefNWQ469alfNl6qNvxX11HwAGd9AVhfIcRQtrfwzUHAVCi7Ao4OQuxCy+4ltw48X/VWzqLmvRdSUZhauwARUjsuPpFmYVXs8tDDjpqEBfu3bMk8lamaMH8/MmTNxcnLC2dkZV1dX5s6dWyxcXV1xdXXF2dmZOXPm4OTkxPTp05kyZQoTJkxg7NixjBw5Ejs7OxwcHBjRvz8bDLqwtWULzrdrS6KhAQ/MTZ/Ka1JGuoUZScaGXOqoz9pGDRn93Tf07TdbiJpKtaBEFaWj405+6T2PVr934eDIwcweNAnT+ZcZoL7+4Kj6+gM/zF0rZkY2mnkKg0n70B+2iu+6j6FtayvW2g8v16K/miYxNBKvSYYsizJix/2BYidNxjAhGqp5J82SS92ZfrgDy0JMqrVS4xZp/ngCynzGj9joN+ODNZFFE1BHHz03LagX9qXz0powPlhymo/mHeTtmTt4fcomXpu4jncmePGv8e58N3Y5zUbOp8vgadj0G4ODrR2TbAbwRy9rpvSwZKy5CQNNTTE1MaFr1660bduWpk2b0rhxY377+ls6f/sxXX78O70a/4PBLT/GXiVkRnX8nLGdv2CSgajSzLf6Fk/bH9g/oiHnpzarWqVmrYEwDa/sUOVNw74rVwpz8CaDos3Bm5+yOVjRdgqd2ZKNA35iVLtPcenYksnjxjNjxgwWL178VNpOap5dUQNwc+qTJ5+0Ld3TZhKudJJXjnT/R4xrZ9uKCaRHe4WJN9+Xa1eW09emEUMGfkd8eCOFgbcyI91fiAV/OcNEVebRIbZtcaKHlT7Os3tSmOMkdthkNqzekW5NUVOWWbi0CShtm4V99OBUHbLGNXlqSV9T1Nh934AFTk4sW7YMNzc3vLy8WLduHevXr2fDhg2PY926daxbt441a9bg6emJm5sbK1asYNGiRbi6uuLk5MSUKVNwdHTEwcEBR0dHpvbqwfYO+hxq0ZzILp24b2pcI6Im2bg7Vzt1YGuTxoz97hsG9HDEaPpxuk8/XokpKDFy3XnCPpoMWM4PjQyYatATM9cgbD3jmXXikbj+wC0SU2c/rcv1ynpuI6fTGEzaT4fh7nzffQy/trTExcScfZs34uPjw/Xr18tc9FfTHJ4xBTdvQ7xu9+BUwThOFIxl7c1e1bqTxjPGglXhZjh7d2HirrYsv1Z9osYjWj0B1Z3pR/TpueAXbPTr88Xi53ECCuoczEZvXQwv/rGHN2xn8L39XDoOm0mP/o4MtbVnwv+T955RVR5Y//ZBTTIzmTyTyWRK5v/MTMrE3nun914ExEbsBQQVBKQqoCh2BQQBARWsYEEBFUSqoqJ0QQEFpCP2WCLX++E+5wQVE8s5aJ73XmuvlU+EE4xc9/6VbT2HFVOtWTFlMu5TrVg6bRq2c+dKZegFCxYwZ84crK2tmThxIkZGRmhra6OsrMzo0aMZPXo0yr16YDb0a6xG/IOFqv/BVec7PI16sMKkJ75mvfC36MPmyX0JnzmQA7bDSHYazWVvRao2qNMapPNWnhrpvNg0PO3NmoZvFJWRvUDzvZiDH23TospflaTFI3HR+5YVSv1ZMX+BVHbasWMH8fHx5OTkyFR2kjwfNtQANAS9GmpeN/n01n4aCdRI7jH9U3wiwVww8T6JhKfHqbm+i3/840/8+9//5quvvqJn99/RWvNP8QmD141aS8r3JPAk6cNZxf499nz00Ud0796dP/7xj9jMGyycabg/QGgfllX53qugpr4DqJGYhV8j1t2W8Cn3F6hz12KC3OaOxQSqDfXJVldl3cABLBw4gNDNm4mJiSEuLo6EhAROnjzJqVOnSElJkU5ycjKnTp3ixIkTJCYmEh8fT1xcHHv37iUqKorg4GA2btyIr68vbm5uLF26lEWLFhGop8MRZSXytTRoNDGS62e7azGBexYTaDI1pkhHi7ixY3Du05t5pvMx8jqBkVcSpr5n3tBXI4lcJ6A0L4R+WvPQWhbPjPCqn88fhFcIxzPfBGjW5mDqm4aBezza9jsYbOZCf6VJeOsaEb5uDQcOHODkyZMUFBRw82bnXSX+pafo6ElCNmkTWDWBY/cXkoEb+1pmyaVkb/NlY9wPa+AYrUxQiWyhJqz85wTUrOBRTDXpy7DlBzspAfVzVFrukwxdEx8jiqlBtDaVP1k44Kejjc/0abhMm4z97NnY2Ng855d7MRQgmblz5zJr1iymTp2Kubk5BgYGaGhooKKiwrhRY5jQvwfTxn2Nneq/8TXuzqaJvQmY2p+QHwawY9YgoucN4bDdcFKcR3Peazylq1Wp36zJ3WCd17v/9AvTvml4s2F/ct6gaTjFw5GnWzu5Obid7HTObRxrLXuxTLUHqy0t8Pb2ZuXKlQQHBxMbG0t6errcTqZ8+FAD0LwD8n73dlDzTiZhCWxI/C5/FUtD2vDIlrZH/vAkAofFOigoKPC3v/2Nzz//HJFIxLqVn8Hd39N2500ahSXNxf8Ubjs9NOLRnUX07PF3Pv74Y7766is++eQTRCIRhRdGwf0etN19E9/Oa05HCag3iXW3g5pnSZ/ycK4+d8TgIa+5bTGBKkN9ssRQYzdoIHvCw0lKSiI9PZ3c3Fzy8/MpKiqipKSEkpISiouLKS4uprCwkPz8fC5fvszFixc5d+4caWlpnDx5ksOHDxMdHc22bdvw9/fH09MTT09PfCdPIlZVmRx1VeqMDaVgJa+5azGBZjMTinW0ODxuDM69ezPP4AcM3I9h6JnwVtFuyX0mpXkhjJm+CevgayxPfCQ9f2DxivMHvwg0K9Mx9DiOzqJIhlu401tpCsvU9VjvspStW7cSGRnJiRMnuHz58gdxLqGloYFo5ykEFZkQ0zSddNw4/siO8ErZdtJIEk9rMvRZGDqeJTsVCSqWMdRUWBJYbIpfmi4LxQkodbuNsk9AddT3cuInuiU85qOER50CNd2SnqKwvwHRlnN8NGMltqqq2NvbM3/+fOlIwMXW1hY7OzsWLVqEg4MDjo6OODk5Sf10jo6OLFq0iPnz5/PDDz9gYWGBoaEh+vr66I0Zh+34vjhof8t68x7smtGfWJshxC8eQZLjKE67jCHbYxyXfZQoW6NK7SYNWoN0eBgqNAq/C9R01DT8Oqbh/ISTXHMWNwefnA3ZEnOwnnxlpx363N2qQbGPEjtnDWKJ+jes1lbCw2WZVHaKiYkhOTlZKju1trbK/P/p3wbUANxJ+PWOGpnHuSXTXhr6Wnyh2wIeLebxveUMHvS/iEQiunbtSpcuXRCJRKgpf0TbnU94dvt1YUOh3b/nL2IJSpHcs3p06dIFBQUFunbtioKCAiKRiI1r/g33/kXbXUnxnpyhRnIu4XW7as6LeJL0e+7P0uHBRAvumJvJdW6bm1FloEeWmooYagYQt3s3WVlZ5OfnU15eTk1NDfX19TQ0NDw39fX11NbWcvPmTaqqqqisrKS0tJS8vDyys7M5efIkBw4cIDQ0lHXr1gmSlK0tO8aPI11FmRpDA+7K+fPdNTej2dSYEh0tjowbg1PvXizQtkLP9QiG7scx9XkLs/Cacxh5p6C8IAxDj+N4JT7G/wws3HVTDD1v8LXWCnKWoWcCOkt2MdJqOd2Vp2Gvooufzc+Jh8jISJKSkrh8+TLV1dVy+UvtTZ60zVsJizcg5KYlp546ktrmwq7aaXJpDt50yRivY5pM9R3K4qjxBBQJke7wCtnEup9LQO1TwnxBP0ym2r99Auq1I9O3hcj0gVo+TnzUCRsboXtGIbYF0bZLiGwDmayohtPc2c8BTHt4cXNzw8PDQ1rLv2rVKtasWSP11Pn5+bFixQpcXFywt7dn5syZWFlZMWnSJGYrjcfPbAgbLXty2GYQWc4jubh8PPk+SpT4qXDVX5WqDeo0bNGiNUiHB9t1pW3Cr12+94p5yTTs+cum4ZbmW5y2E5uD4yTm4OnC15PzlubRNi1urFElcfFInKWykw2+vr6sXbuWHTt2cOzYMbnJTpLntwM1AI0b3gxq3jnO3R44JFuUv8P9XrTdV6TtgTmN1VP4z7//hEgkem769+3Kg4aP+Km1C22vbVL++f7Tszv/hPv9OHpgMF27dn3p6zvYfQH3vuSn239AptKTBGpaXwE1Va8HNQ9P/I7KSUrctZjw3qDm+IED5ObmUlZW9sb+jYaGBmpqarh27RqXLl0iNTWVuLg4QkNDWb9+PZ7LlhGkrMgZFSVqDPS5Z2EmV7BpDzVHx43FqXdPFmhMQNf5IPpu8VKz8JsmoEx8zqBmH82iXTdYnwmLYuqxXHv+zYHGLxNDz0R0HaMZM8WH/6r8wHxlXXxnWEt/oWzYsIHdu3dz6tQp8vPzX3lnqrOeyuxctnvrElBpyqE788nAndg782S6oRFgYyLbSiawOk2PRRGK6Nn2YXHUeLbkG8scakLKzFmfY4BrnCpmTv2ZbGjKJ/vrn78B9eK2JvkX2nYlkWnxqYCPX4xMRwuR6b+HnOPTXVfperKtc2Sok20oHLmLKLQIkdMuNBR18J07SwoxHh4eeHt7S+Fl/fr1bN68mcDAQEJCQggPDycyMpLdu3cTHR1NdHQ0ERERBAUFsXbtWjw8PFi8eDHz589nxjRrVukpETJ9CHHzB3LZYww31qhQs1GD+s2aNAUIMHMvWNjQPA4TvDTvtKWRTIQ+T4KfNw1XZr26aTgzKIjbfmJz8JkFkGYDMaZyNwc/C9WlcYMaZ93G4W/RE1fVHvhNfLXsVF9fL7f/939bUANQZdkx1HRUvCdTqOkq3qL8Ce79k7Z7fXhyexSNNxTp0/vPL0HHqOFduVfXlcfNCm8INYLU9dPtz2m7929OHv2ejz766KWv7+nyGdz7jKe3ZNRP8yqoaRK9XMD3ItSUPA8199L/xGmTkZTpaHHX3IwHlubcmWAq17k9wZQqfV2yVJVZN6A/doMGkBgbS35+PtevX3/rP26NjY1cv36dgoICzpw5Q2xsLMHBwaxc6UugpjppKkrUGOpz32KCADVy+nx3zU1pNjGiRFuTo+PGsLRXT+apm6K9dB/6rkcw9k5mwqqMN24WNvZOxdT7FKtPt7F0fzMT1/3a+YOXgWaCXxZGXknoLd3DeGs/vlOdwQ+K+qycNhkXFxecnJzw8fEhICCA/fv3c+bMGYqLi997q3Cc20KCLxgTVT+VtLZlnHi6hIgbk2QONaHllmy8aITHUQ2m+Axl/OT/4rBbiU25RoRVyA5qwtoloDzj1bHwGYS15hj+uqNMkJ+Ot9vUvCAdCacCfqRr/H26SU4FxDXxhwN10sj0F9LIdNZzkelPXSP5zH03Cruu0zXpKR93kremS/wDRBFXEXkdZqjWRNbO/IGVK1eyatUqNm7cSGBgIKGhoURGRhIdHc2+ffuIi4sjPj6exMRETp06RWpqKmlpaaSlpZGSksKxY8fYu3cvISEhrFmzBldXV5ycnFgyaSpRU1SImT+YC64jqV+rzN1A4cbTg+26/Biqx5NwPankJBOgkcxLpuGOm4avF1whe4GGYA4+Zi1saeRtDpbITlsE2Slq1kBx2kkZd+eXZae8vDyZp51efH57UANQMbKToUYCHN0QvDWf8+zOVzxs+pb7Dd2xnvwVCgoK0hGJRMyf1ZUfG7vwsEHEszf69wvbmp9u/4GHjZ9zLf+ffPP1/yASiaTSlkgkIjb6D/zY+DseN3el7Y4MtzRvs6l5AWqqjn7PSZ0xlGprcmeCKfctJnDbzESu02pmwg09HTJVlFjbvx8LBw3gxKFDFBUVUVPz9uVVAE1NTVy/fp1Lly5x8uRJoqOj2bRpE0E6WmSoKFNrqM8DywncnWAqt893Z4IJTcaGFGlpcHjsaBx69mCehjlajnvQX3ZInIB6c6gx8k5ldnARbkfuvfb5g+eAZnU2RstPoue0H6Xp/nynPptJSkb4WVng5OSEg4MD7u7urFu3jvDwcI4ePcrZs2dlcuPlXZ7cXfsJjdQjqNqcxB8XkYYrexpl20kj2Z4EFZvhl6qL/Q5F1GZ3x8qsL05Ryqw/b0BouaXsWoXLhQTUFnECasqGoVhr9qX7xky6Hb5Dt/h7dDv+UDgVIJaOPha37f7hYAN/lJ4KKOPLyAL+FnKOv245zV/8j/E/4sj0py9EpscuWofhHDf+5BKFKKqCrscf8VFKZ0ANdD3+CNGuG4j8TvK1yXzWTZtMYGAgwcHB7Nq1i9jYWOLj4zlx4gSpqalkZGRw9uxZLl68KPXXlZaWSufKlSvk5eWRnp5OfHw8UVFRbNiwAQ8PD9zc3Fhtac7hhWokLhpCxarxPAjQ4Ek774ws5KZXTfum4S2G/TnfgWk4xd1BMAfvMxPMwclzYaeczcGREtlJhYRFI3HS/QZv5QEsn2+Dj49Pp8pOkue3CTVP66D860701Ehgo4t4k/I7nt35jIeNf+ZW9V84dvCvfPHFn/jzn//Mp59+yh8/FZESr0DLDYW3hJou/NT6EXdrf0/zjc/wXPZXPvvsM/7yl7/QrVs3xo7qyvWij7lV9aaboDeAmnf01DxJ60a9e+//E1ADghxVVlZGdnY2hw8fZtu2bYRqaXBeTYUmEyMeW1nKHWoajQ0p1FQndswolvTswTxNC7SWxKDvEveWse5zmK7KYG5YOdYBhW/YFpyD+ZqzGC0/hb7zQVRmbeC/mnMxUzbFz2KCtN/H1dUVPz8/tm3bxv79+zl9+jT5+fnv1U9TV36dKFczAstM2N8ymwzcOfrAVgwFsjUHh16zYMMFQ9wPa2DpMxgtw/+yVWc8i7cr4n9Oj+3XLNghQ6gJK7ckoMAE3xRtZoWMYqpJH0a47OSjmGo+iani9/tv8um+Gv5n7w3+HH2Nv0QV8dfQC/wtII0v1yXyuW8sf/SM4VO3nfzPsgj+4RJGD6dgRi7ZhLaND1aznVkw3Q5XcWTa+wdrthjrMtR+A6LwMrrE3+8c+SkZuiU+QbSnFtGGDD6b7IrPBDN27tzJvn37SEpKIiMjg4sXL1JQUMCVK1coKyujoqKCqqoqbt68KfXXNTY20tjYSENDA9XV1ZSWlnL27FmOHz9OZGQkGzZswNvbG6clDkRM0ifeYTw5riNp3qDKT8E6cgOZ56YD03BTZZX0z3RefBLl7c3BWZ1jDn62XUeQnVzHsdq8J+6qPVltZfWS7JSRkSGVneT9/DahBuBhNlz9XSdCjQQ4BImo7c5H/Nj4O+qu/o7y/N+xZe2fGDn8SwYP/IRtGxUoz1egoVzEoybRW0CHAj+1duF+fTeqSz4iL+t32M79goH9/4yG6kecOtKN60VdaK1W4EnL23z9t4Cat0w//XTwCx4uVOG2qbFcp9XUmBu62mQqK7G2f18WDpQt1ABUV1dz6dIlkpOTiQgJJlpFiUINNe6Zm/FsyiQBauT0+e6YGdNgZEC+hhr7Ro1gcc/uzNWehNaSaHSdYzFefgKzlWlvDDWWa3OYsjnvzTw0YqAxXpGMvkssanM20117ATpKE/AzM2HJkiUsWbIEFxcXfMVdQdHR0SQlJXHx4sX33iZ8YqU3oaeNCKudRMpPzqQ8cyKqRradNBKoCSwyZdVpXRaGjkNlbndstYaz0cgI50Al/LJ0CSkzZ0elbBNQQcWm+KXpCAmoaX3Rm+HOF8E5fBmUxd+2pvLl+hP8edVhPlu+lz+47+KPrpF86RLOd84hDHHcivpCP8xmuzBn5mKcrOfiNW06K6ZOxXOK1UuR6cWLF+M6ZSI6M5YhCi6gy6HbUmOx3KHmxE8oHGhEtPU8otlrWaSrzwHxn7Nz585RXFxMZWUltbW1NDQ00NTUREtLC62tra/0c7S2tlJXV0dpaSnZ2dkcPXqU8PBw/P398fHxwWPWXA7P1OLYkuGUeo/lYYAGhOvKH2oiXzANW/TjiLsbAPV1DZxeaCk2B1sJslOCnM3BYtnpzhYNiryViJw5EAf1b/HXUcV9mSs+Pj5s2bLlOdmppqamU15kfptQ07oDro/spEh3x2DTdqcLT1q60nKjK2WXunI5swvJRxU4fUyBy5kKXL0s4laV6K2h49ltBX5sVKDuaheKz3flQloXThzuQnZyF/Kzu3CjWIF7dSJ+eqdiwVeMjHtqyBTxKOAbblvp0SoGEFnPLVNjrutqk6GshL+coKa+vp6SkhIuXLjA7rX+nFJRokJHiyeTrXg2ZZLcPlurGGzqDPXJVVdl5/Ch2PXszgyDGWgujkbX6eBbQ42Ff84bGYslY+ydgsGyQ6jPC6Snnh2qyhasNjLCcfFiKdD4+PiwdetWdu3aRUJCAmfPnqW0tPS9lu6VJKYSsk6LgBtmHL1vSwbuHLg1Wy5As/2qBetzDHGNVcfMayDmE3rjbmbOMsuJeG5QwSddm+DSCTKNdb+UgLLph7mOGX9YGsKnjtv4wmk7/3YKpv/SQJTs/TGc486MWY4smW6D57SZrJg6Da/JViybYsXimTNZsGABdnZ20pMhkr4XydjY2OAyaxZTJ81DtDUH0cFmurXz7MjXLPwMhbhWRMF5iOy3Y6GsxfGoCDIyMigsLOTGjRs0NTW9sSH1zp071NXVUVJSQnp6OrGxsYSEhLBq1SpWrFjB+slWJC3SINlxGDf9lXi6TUu+GxHJSJqG1/xsGi7NyiFz+3Zur9aEaEPBHJxuI//m4EgDHgVpcX2NCsftR7BU9xt8lAeyfIGtNO0UGRnJ8ePHOX/+PNeuXaO5uVlO/1c///x2oObHEqiZC8Wfd3Kj8Kvnp1YF7tcrUHdVgZILClxMF3ExXUTJBRF1V0U8aHh76Gi7IwDR7RoFbhQrkJ+twIU0BS5lKHAtT0Tz9bfdAr0F1LyqUbgjqHlVo3CaiLakj3jgNpRWEyOZzy0TQ67raJGhpIh/P/lATVNTE2VlZRQWFrJn7hyKNdVpNjGEGdY8mTSRWyaGcvlsrSZG3DYx4qa+LjmqymwfMgi7nt2xNpmP5uLdz0HNmx62fJsx8UnFwPUwGjbB9DVczBglS1YaGOJsb8eSJUtwdnaWGgR37tzJsWPHyMrKoqSkhJqamvd2nftWczN7nK3ZVmBMdOMPpONGwiN7mXfSSOAioNAU32QdFgSPRWVWd5Zqj8R+3gJcLCfh5aPE8lQttsm4gO+5BNQhVcyc+zNbRREt66VYWi/CZuo8XKfOxGuqNcunTMZtihWOP/yA7bx50ji0pHH3l/peFi1aJN3IOTs6smSiNd3WnUa0t45uJ37qPLPwkXuIwkoQLduLorIBiUFbuHDhwjvDc2trK1VVVeTl5XHq1CliYmLYsmULvr6+uDg5EzHRgOMO4znvOoJbG1Vp264NkXJu6400eM40vH1qHzbp63HOTg92tDMHH5a/Ofin7To0rFcj23UcfuY9cFftxepJVtLEWUhICHFxcWRkZHT6i8yHDzVNO6Bk5JvffnoRauTwy18CHndrRTSUi7hRLKKqWPjne3Vvv6X5eVsjgEtrtYjaMuHr11wRgEYCTHKHmhdvP90QvXz7qVj8c/kVqCFVBGkf8zTmX9ydqfGbgxoQ0lApR4+C6MTcAAAgAElEQVRyWkudWh0tnkybAnNm8cDCjFvG8oOaVhMjqnS1yVRWZOOAftj26oGVhSMa9jvFUJPUCVCTg4nvmefOHwxRssJbRw8X2wU4ODiwdOlSli9fzsaNG4mMjOTo0aNkZWVRXFxMdXU1LS0tMvtZvOmTFbSdsDgDgmssOfnEgTO4sLvOWuadNAJYWAjHJQ+oYeTWHyuTPnhbTmTp0qU4T5yKp/N43JM1CCyS3aXu9huijbmGeB5Tx8J3EPMUB7DM0JjFVhOxnTULGxsb6fbFxsZGepVeAjCSUwJ2dnYsXrxY+nNt3/fi6emJl5eXUETp64v35Cn81ecQot1VdE18wsedZBbucuwhoqhyRN7H6Kc7jYPeXly+fJnS0tJ3vi3W1NREeXk558+f59ixY0REREh7qtxnz+PQDC2OLRnBFe+xPAhQh7DOkaEkpuFkh2FsNu1L6zo1wRycZQfJc+TbHBxlADv0uLNFg0JvJSJmDGSJ+res1VV7SXZKSUkhLy+v0/1zHy7UVHnC+c9fPmiZ3wHUlHcANZKDls3ygxoJeDxpEfGwQQCZe3XCPz9peVOD8Ku//uNmAWLu1Ym4Xy+AjtyARgI173KlW3LQ8hVXukn/I21pf+Gh3zBumRjKZFpMDKnU0SRdaTxr+vWRG9TU1tZyfOZ0GvS0eWhpDgttaJv5A60mhtwyls1neXFaTQxpMTakXFuT04rj8O7diwW9emIy2Qt1u4h3lJ9eP+lkuvL58wcDlCbjrqGL64J5ODo64ujoyPLly1m/fj07duzgyJEjpKenS6WA9wk0VZeKCPXSJ6DClNjb88jEnbi784UNjYwPVoZXWLI13wSfk9rMCxiD6vTuLNMZi4PNQuF+2NRZeNiOwzVJnYACE3Zcn0iYrGLd5UKEfEueMStOaDJl4zCsNXqzyGISs2fPZs6cOcybN08KLx217To7O+Pq6oq7uzteXl54e3tLj8KuXbuWDRs2sHnzZjZv3iykAIOC2DJ3Nr2WhSOKLKfLsR87JwGVDF0THiOKrkLkf5qvzO0Js11Abm4uJSUlMjmYWl9fz5UrV0hPTycuLo7g4GBWrVqFt7c3aydZkWSvySnHodSs6UQZSmwaLlkxjuTFQ3gaqg2n2puDO0F2Wq3CMfsRLNX5hpUqg1hhaydNO7WXncrLyztNdpI8HxbUPK6Da/aQ/Tlkit/yz4nf+ttDTaF4O9AeaipFP8e6JVDTKJJxrLvjabsjwMdPrcI8uy1b4Gi78/PXlsfXf24kce4XoUbSUdMeaiRx7vZQkysSILQ91KSLoeZMFzHUfAaZf4Gsr3h6sBd3ZmgLQPAO02JsSKW2GGr6yg9qkr08qNfT4fEEU1i0EBYt5EdLc1qMDN75M7xqWo0NaTLS54qmOoljR+PU/XtsBw5C03oV6gvD38ko/PpA8/z5g15KU3BW18Nz7iwp0Hh5ebF+/XrCw8M5dOgQaWlpFBQUcP369U7/i+3F57DHEkLOGRNZN4Uzbcs4+dSBiKpJcvHShJSZszbbAOe9qug792WaUV9WTvsBFxcXwW8015blc5RwOabGljzZFvBJJqDAFN8UbWaHjGKKaR8cjcyYN28eNjY2LF68+KW2XU9PT2nbrp+fH/7+/mzcuJEtW7YQFBQkPQq7a9cuYmJi2LdvH/v27SM6Opo9e/aw082ZcTZ+iEJL6HLkXucloJKeItpXh2hTNp9YL2elpSVZWVkUFRXJ5K5Qa2sr1dXV5OXlkZycLJWhfHx8BBnKypDjDorkuI6gRSpDyX9b0xamS8M6Fa6sGEvbwYnCwcpOMAdLZKesZWNZNUEiO03qUHa6cuXKe/HPfRhQ8+gGXLMTftmlin8Bvgg1FzuAmitiqLn2AtRIzMKdBDWdNXIDmY6g5lXFexKoad9RI4EayYmE9lCTKYaaMyI40xXSfgcZ/yOGmn/C2a/h3Pf8uGksrWYG3DJ+u2kx1qdSW4N0pXGs6dubhQP7yxRqmpqbyfTypMVAhzZzU1hsB+7LeDZ9GreM9N/6+36daTU2oMFAl3x1FQ6OHM7C/36HzRg1xk9fj5ptmBDpXn7yrSLdrwM07c8fjLLyorvyNJao6rJ81nSWLl2Ko6MjHh4erF27lrCwMGJjY6XR7evXr7/XpBNA3v4jhIbqElQ9gYSH9qTjxt6mGXI5hRBWbsmWPBO8k7SZvXkU6tbd8dRXxcvVnWXLluHq6oqr41J8ZqjjfEhVKOCTNdSIu3FWp+lit3McE6374mpoJPU7tW/b9ff3f65td/v27YSHhxMVFUVMTAwHDhzg0KFD0r6X06dPk5aWRkZGBunp6SQnJ5OYmMihLRswtnZAFHQZhbhWOufApTgBdbAZUeBFRPM3YaNjQEZSIvn5+TJ7mWlubqaiokIqQ0VGRrJ27VqxDDWfuOkSGWoMD7Z2kgwVYcCjQE3qNqjRdnq+2Bxs2imyU8EKJcJnDMBB/VvW6qrj5uIqDQXs2bOHlJQU8vPz5Xbb6dee9w81FUsh48+Q/imkffwz1GR0ADWXRD/ff5JAzet01bzzpe7/H82bJJ86KN6TQk275NPPUNMN0n4PGX+CzC8h6//B2W/gXHc435efjo3g9gxdWowM3niaDfWp0NIgTVH2UFOWcJyL1lN5YqQPVhbg5AgrvWHBXO4YG9JsqP9W3/Przi0jA6p1tchRUSR08CBsvv8vszUtUJqzFTXb8HblezKGmlecP5inrIfPDGtpuZ6Hhwf+/v6EhIRw8OBBUlJSuHz5MhUVFe+1YA+g4UY1O5dZElhqwt7mmWTgTvzDhYRVyLaTRrKlCS6dgH+mPktjVNB26MMM/b6sm2fD6tWr8fb2xtvbGy8vL1ZO08FlnyobLhgSViHbAj5pAipbj6X7lDG37YerrjY+Pj74+fmxceNGtm3bRlhYGFFRUR227SYnJ5OamkpWVhY5OTlcunSJ/Px8iouLpWV1JSUlXLp0iczMTJIOHMDWegGiTdmIDjTS7eSzzktAHb6NaHsBIocIDBS1OR2zi/z8fG7cuCGzX6oSGSojI4O4uDhpGsrHx4e1kyZJZajqNYo83aYpdwmISAPatuvwIEyftix7+TcHRxrwY5AWlatViLcbgaPON6xUGcwKWzt8fX1Zv369VHa6cOECFRUV7207+/6gpmYTnPsesv4BmV9A+h8FaSJV4WeoyRIJb/sSX017qPm1BFQnmYX/z40Eal7007xoEn5VnFt8zPIlqEkVQ036HyDjc8j8K2T/rxhqesD5fnBhMG3nR/LAX4MWI/03GgFq1ElTHMuavr2xHdifpMTEt6riv1Vby/X0NAo3b+LyZCvuGOiChRnMnQU+y2HtarCz4Z6ZMU0Gem/8vb7xZzPS55qWOinjx+LbuycLe/XA0ngBSnMCUF8Ygb7r4bc8k/DLQCOcPziB3tK9jLf241vVGUxX0mfV1ElCdfySJbi7u7NmzRpCQkLYv38/ycnJXLp0ifLycpl4Gt71SV6zmtCThoTWWpHykxMpbc7svDlV5rKTZDZfNmZ5ghbT149Ac0p3fE108Bd7UTZu3Mi6detYu3Yta6xNWbZLlXU5+oRes5A51LRPQE1Y1h8nHWW2BQQSERHB3r17OXLkCMePH+fkyZMvte3m5eVJ4eXatWtcv36d6upqad+LpKyutraW8vJyLl26RFpaGqvm2PD7NScQ7aml24lOPJdw9D6iHaWIPA4ySt2MxC0bpUdsZfWLVSJD5efnk5KSwp49e9i6dSu+vr64uixjh5URxx0UOddehpIzZBCux7NdJrSdmg27jDtFdspcNpaVZj3wUO3F6smTpaAskZ0yMzPfm+wkeTofahr3w6XxcO6/kP0fyPpKkCLSPxOkiTNdBKhJ7wBqfikBJfHVVInei6/m/8S8iZ9GknzqyCT8quTTmY+EjVzG55D5d8j+F5z9FnJ6iqFmCOSOgkvjeRqvQes0XVoM9V5rmg31qNBUJ338WLx79cCmb28S3FxJ8V9D9tbN5G4PJn9HGIWROyiM3EFRVARFO8IoDNlG/uaNXF6xnNwl9uROsaJAR5NmfR0wM4ZJljBvNiz3gIDNsN6fNpt53DMxpElflxZD/df+Ht9mbhnq06CvQ4GaCkdGj2DRd9+yaOBAVC1dUZq1GQ37nei7Hn3rg5avBJrV2Rh5nUTPeT9KM9bynfos4fzBpIlSoHFzc5O2Be/bt49Tp05x8eJFrl69+kEAzdXTWYSs1ibghhlH7toInTStc2S+oZFuaa5MYE26Hg67lNFc1IvZuv3YtGQpgYGBUl9KUFAQQUFBrJs+CbdQFVZn67H9qgWyLuDbftWCTblG0gSUjcZQYndEkZSURGpqqnT7UlhYKG3brayspKqqitraWurr62lsbPzFsrpbt25RW1tLcXExubm5hDs48L/L9yHadYOuCY877VxCl+M/ItpZiWhlIj0MZ7PPzYW8vDxKS0tluimUpKEuXLjA8ePHiYqKYv369axcuRL3uQuIm67NsSUjKFnRSTJUhD7sNhHMwZ0iOykSNn0ADmrf4q+rjrurm1R22rt37wfRFg6dCTX3cqHIHC4Mgpw+wpbm7NeCryLzS8FnkfZ7wXdxRgw17X01LyagXjQLv8pXI7cSvp+n7Y6IyqhveXD193LzvbTdEabpzJfUJX7VOf00b+KneZVJ+Lnk08fCRi7jz8KGLvtfcPY7yOkF5/vDxaFiqFGEPHXacnS4v/z1oKHZUJcKTTVOjh7Btv59yVNR4pGRHg8MdV85jwz1eGykzzNjfTA1AnMTsDIH68kwfzY4O8LqlRC4BQI2gacrT6ZP5baRHk36OjTLEWbaT5WOJmeVxxM2ZCDzv/uWhYrajJ6yEsVZm9FaHI2h+zFMfU8zwU8GULO24/MHJkqmrLEwx9HRkSVLluDq6sqqVasIDAwkJiaGEydOcOHCBa5evfpe39IkT2trKwdc57Atz5hdDdak40ri48XsuG4lF6gJK7dk0yVjvI5pMs1/GLqTerDa3IiAgABCQkLYvXs3e/bsITIykvDwcDbOnonHFhVWZugIrcIyjHVLRpKAmrppGNaafTgVuZtLly5RVFREeXk51dXV0lMBzc3N3Lp16407hJqamrh27RqFhYUcWunNQMcgRDuu0iX+YecloBIfI4qpQbQujb9MXErg7JlcuHBBZgmo9k9DQwNXrlwhMzOTuLg4tm/fjp+fHz4+PqyZMoVEe01OOgyjao0iT7Zpyj8NFWUojBz/HT8GaVK5WoWjdsPFstMQli+0x8fHRyo7JSQkvHfZSfJ0DtRUrYZL4+DiCAFqzvcVfBRnvxF8FZl/Fd7e0/8gvM3/kln4khhqfslX80slfDKGgbY7Ip7eEnE19L+kW6hwv/T3ckk/PbstoiH1S04baHLz+FfySUD9mvT0un6aHFEHfpouwiauXfKJ7P8IG7uc3nB+AFwcBrmj4bIS5KlDvi4UGvMoyoQWcz2aDXRfOU36OpSqKpGhqsTtmT+A7TxhwzL/F8ZmLixcIJh+nR3AfdnP8tKm9cKsWQVODjydPo27xoY062kLQPML34uspsVAl0Z9Ha6oq5A0djSePbuzqFdPzPVnMmbaapTnBqLtuAdDzwRMfVOFjpp3gpp25w+WxaI2ZwvdtRegpzyB1aYmUqBxcXFh5cqVbN26VXr+4Pz585SWllJbW/vGDa7yeM5ujyBsnz7BNRaceLyEMywjuv4HmR+sFLY0E9lWMoHVaXosjlRCbWFP5mkNYOsyD8LCwoiOjubIkSMcOXKEffv2sXPnTrbYLMRztTIrzmiz7YpsW4UlE1Ao3ICas30UU8z6cjIgmIqKCqqrq2lubpbJz6m1tZXr169TVFTEqW1bUZ3jhWh7EQqH73beuYSkpyjsb0C05RxdZ67C02wCGWlpFBYWyvwS/Isy1N69e6UylJubG2FWRiQ4KHF22XCaN3SSDCU3YBJkp/r1amS4jMXXrDvuKr1YNXWqVHbavn37c7KTLBJn7/rIF2punYIiM7isKkhOuSMFieF8P0FyOPut8Lae+fcXzMJv4at5sa+mEyQoCWw8bBBRGvYtZ7Q0SLdQ4W6J7MBGEueuS/mSM0ZqnDFUoz7tC5n14EjnVdLTq/ppXvM8wi+bhL8W4DanjwC7F4fDpbFwWRnyNKBADwqNociSn85M4raN8SsBoEFXi0o9bR47OQgm3hWevz7eXuC7HHxXCDDj7QmeruDkQNvCBTyZPpWHFmbcNtQTYEZPu1Ngpj3UVOtocEFFkd3DhzDvm69xHDacMaaOjJ7qh8r8EHSd9mPklYSp75l3Lt77GWjiUJ8fQC89O1SVLPAzNmZpu/MHvr6+L50/uHLlCjdv3nyva2fJc7OojB0eRgSUm3KwdS4ZuHP43gJCr1kQKuNOmrBy4TL2xotGeBzRYNKqoRhO7MlaK3NCQkKIiori6NGjJCcnc+rUKQ4dOkRMTAwBDi54eijimaJJULFsW4UlElRQsRmr03Wx2zWeiT/05ZC3D7W1tTKVZO7cuUNNTQ1FRUWc2buHSdb2iAIuohDb0knnEqDbyWcoxLYg2nYJkW0gP6jrcObwIQoKCqiurpY5ZDc1NVFRUcGFCxdISEiQylC+vr64zbPh4HRtji0ZSfHyMdzvrDSUHICGHXrc3qxO/gpFQn/oj4Pad6zR18Tdzf2DlJ0kj3yg5tFNuL4cCo0gX0d4676kKLyFXxwqvJXn9BL7av4t9tV8IfbVfPK8ryZT1LGvJl/8C7UjX82rJCgZb2skW5q7tSKu7P5/ZOkpkaWiSJqFCrcLPn3ngjwJ0NxM/DtnjNTIURxLuokq1amf81DWjcLvKj29sZ/mfwWobWcS5uIIYaN3WQXytaBAHwpNoXgilEyjrWAG99dY0Kyv89I06mnzYKI5T62n8HjKRB5Psfr1mTyRR5MseWRlwUMLM+6bGXPP2JDbBrq06GnTpKtFo64WTZLtTCdOi/gzXVFX4dS40azs3RO77t8zQ8OCEZZejLFeg5ptOHrvcKH7paTTynT03Y6ivmAbAwwWMVrRglX6Bjjb2+Hg4ICzszM+Pj4dnj+4efMmt27dkstfJ2/6xC93YXuWERF1k0l95sKpnxyJrJosF3NwuBge/FJ1sQ8fj+qCHthpD2GrlzcRERHExcWRmppKdnY2WVlZJCQksG/fPoJcV+CxeBxuJ9UJLBS3ClfI9vsKvjIB/2x9lu5XxnxhP0Jt5tHQ0CDzn5PkTlJmSgpOM21R2JCOaF9D5yWgTrXR5chdRKFFiJx2o6mkS3JEGPn5+VRWVsrlz2V9fT2lpaUdylCrp0wh0V6LEw5DqVrdSTKUHObHIC0qVqtwZOFwHLS/wVd1CF72i6Vpp6ioKBITE7l48eIHITtJHtlDTfMxuDIdiiyEt+wCPeGt+7Iy5I4R3sYvDHw7X82LfTWvI0HJcVsjOZNwq0pE/q6vyDJQ4vy40WQoK5JqqMHV0O/eGjza7oj4seYj8pcPINVAnWzFsZwfN5o0EzUqM3/PvToBqGQCNb+0pXkb6ekXmoTJ/ELsp/m32E/TU/DTtDMJk6cG+dpQYChs+oonQYk1lM6GsgU8jptFs7nga3lu9LRpFIPIm05Du2nU06ZRDDLva5r1dajUVCNHeTy7hg1hztf/wWXIUMbq2zLC0pPxMzZITcIm3slMWJX5jnFuIe2k756A0rxgemnMYYmyOi4283FwcMDJyUl6/iAqKor4+Pjnzh98KEBTEJfA9kBtAqsmcPyBHem4sa95plw6acLFsfANFwxxP6SBhfdgTC16sWHaFKnsdOLECXJycsjLyyM3N5eUlBQOHjxIsM8aPOeNxyVBja35JjIv4GufgHI7pMaEZQNYaWlIbVW1zG9vNTQ0UFpayoULF9hoa8+fVh1DFF1D16ROTEDFP0AUcRXR8sMM0bLiqP8qmSeg2j+3b9+mpqaGgoKCDmWoUCsjEhyUyXYZTtMGFdpCfkMyVJQBT8WyU7rLGHxMu+Oh0otV06a9JDtlZWXJ5CSFLB/ZQk3VGrgyE0qmCm/XhSbC23aepvD2LfXVDBb7anoIvprs/321r6Z9X83rSlCdtK1puyOcMGi+LqLg4BdkGilzbuwossaMJG3cKM4YqJA9ewx3iz6VGn1f52s+uy2iPuVL0sxUOaOtTMbYUWSPHUXOuNGkGqtyLfsT7ta++22pN97S/JL09Kood4ele6/rpzES4Lh4sgDKpXPgqi1cW8xPWXbcmmEibFH+j02znjY3tTXIV1Hi+JhRuPX4nkU9uzNd3YxhZi6MslqB0pwAtBz2YOh+XGYmYfM1ZzH0Ooma3U76Gi1l9lglXOwXSoFmw4YN0vMHGRkZFBUVUVVV9cEATXNdPTudJxJYYsKephlk4MaxH+0Iq5D9wUoBHCYSWGTKyhRdbLePQ3Vudxx1R7DVZ9Vzd6+KioooKyujqKhIWrcfsmEzvnPUcT6iyubLcmgVrrBk+zVJAkoDy5WDsdMeQXV+sez/uzc3U15eTkFBAbtdXfjOfReiqEq6Hn/UaQmorgmPEO2+gWj1Kb42WcBOh0XSG1Dy6kqSlPJdvHjxJRnKdZ4tB6wFGapo+RjubfmNyFBRBrSFC7JT3nJFtltLZCct3N3c8fX1JSAgQCo7SSS+93WktqNHNlBz9zyUu0DZAiidJbxVF1sJb9kFBsJb90u+mv5iX813gq8m6x9iX80LfTW/FO3OF3XcLtxJ25r2UFOU+gnpJqqcHTuKjDEjOTN6BCmjhpOsPJ5UIzXO2454zuDb0Tyu/Yiq/f8i3UqJVEM1To0bzelRw0kfPYKsMSM5O240pw01uJYn4s5NGUHN225pXnXv6ZXS0x/ewE+jKfbTmECRpQDJV2ZA2Ty4uhCuLYEKF9rK3LjrOeW9Q4isgaZBR5NSNWXOKI4jYNAAZn/9H1xHjWGY7gKGmjozZtpq1GxC0XU6iJGXbA9ZGnunoLFkD30tljNhhAorbefj7e3NunXrOjx/8L7bgts/p9dvIDTBkO03J5L8dCmn25zZVTtVblua7VctWJ9jiOtBdUw9B2Ju1ptNM2cSHh7Onj17OH36NHl5eVRUVHDjxg1KS0vJysri0KFDhGzbht9MXZwPqrLxouwL+MLKf74B5X1Ck6mbhmOt1YeSk6ky/+9+69YtKisrKS4u5vi61Yyw34AovJQuR+932rmErolPEO2tRbQhg8+muLF+6hRycnIoLi6WaxpPIkNlZWVx+PBhQkND8fPzw9fXl1VTp5G4UIsTDsO44ffbkaEeBmpS7qfC4YXDcND+hlWqw/C0WyxNO0lkpw8l7fTi8+5QUx8F5U5wbTGU2Qhv01d+EN6ui8xf01fzH7EE9ZfXl6A+gG1Ne/npykURqUYaZI0ZSfroEZweNZxTI4eRNGIoCcOHkDBuNCn6SqSaqHJuzihynQdxLfS/lIV8z3n74WTPHM1pAw2SdcaTOGYkCcOHcHLkMFJGDefM6BFkjBlJpuJYzswYSXm+4OORifwkqy3Nq+49vRjlbt9P095PkztS7KdRFftpDMR+GisomSZsAMvmw1U7KHeEimVQ6QU3fHm4254mIx0adTV/09Okq0mjjibX1FU4qzyeXSOGseCbr3Ef0A89zSkMNnJguIU742dsRMM+Cn3XI2I/TYbMmoRNfM+gtfQgQ6auRWesPuvmzmLz5s3StuDU1FTy8vI+OKCpyDhPiK8OAddNOXxnARm4E3t7rtzi2+EVlgQUmuJ7SocF28aiOqs7zrpjCFgtHPSLj48nJyeHq1evSntfKioqyMnJ4ejRo+zYsYO1M0xwiVFl/XkDQstlDzVh5UICauVpbeaEjmbKhL5kR+6WuXH29u3bVFVVUVRUxOnwELSnOyMKzkfh0G0BauQNNsnicwkHmhAFXEA0Zy0O+kaknzpFfn4+N2/elOnnbf9IjNIFBQWkpqayb98+AgICpDJUyERjEhyUyfotyFBRBjwN0aFunRrpzmPwNv0eD5XerJpmLXiFVq9m+/btHD58mOzs7A9OdpI8bw819/Ohyh8qPaDCRXh7vroQSucKb9UlU4S37Ff6aiR9NR1Fuz99WYL6tW1Ne6jppG2NxCh8u0bE1csiTk8aS8b4sdItzcmRw0gcMZRjw4dwZNhg4oYO4uCQgcSNHEbsqOEcHT+GI+NGEzdyGHEjhhE7ZCCHhg7i6LDBHB8+hKQRQzk1cph0W5OmPJ50lz5UFoqknhqZAc27bmneSnrqJZae2vfTqAkQ/Ao/DdcWQflSqHATzOg3VkHVWp6kraB5osF7B5N3AxoNKtRVuKiiSOyYkTh1/56lvXowR0WfAXoLGWy4hFGTfVGZH4y2414MPRIE6emdo9w/+2rMVmWg43KY0bMCGKdshf/UyezYsYOYmBhOnjwpbQt+3+cPXnwOus4nONeYnfXTSMOVpCdL2HFDPp004RWWbC8zZ91ZA1z2q2Ho1p9JJn3YMneetLE3NTVVeqKjqamJpqYmbty4wcWLFzl27BjR0dFsmGmFa4Qq/mf1CL0m4wI+sQQlSUDZ7xrPxOl9OeK7Si4JlZs3b1JUVETG4cPMtF6IaEsOCgebOykB1SYkoA61IgrOR7RoO5aqOpw5sE+aypGnPNLc3ExlZSUXL14kMTGRqKgoNmzYIMhQCxZywFqHeIeRFH7IMpRYdmoVy07B1v1YqvYd/gY6eHh4SBOPkj/bBQUF1NTUfBBppxeft4OapkOCf+aGL1R6Cm/N1xyEt+iy+WJfzTSxr8ZU8NXka4klqHEdRLvbSVAvpqBep4jvl+Ldr9rWyAhsJOmnigIRaU59OKM8ntRRw0keOYwTI4ZyfPgQjg4bzCEx0OwbPICYQf2JHtSfXQP7sXtgP6IH9Wfv4AHsHzyA2CEDOTx0EPHDBj+3rUkbPYJM4/FkbvwXVcUiHojTTzKTnddZujoAACAASURBVGS5pelQehKfRmh/76m99JQ7Ruyn0fhVPw3lzlDpDte94YYfVK+Hmi20lW+lddFkGnU0flPTpKNBo7YGFWrKXFJR4ui4MSzv0wv777/DeZwK/TVnM0DXluETXBk3fR3qdhFyOmIpmIX13I+jND+UQZqzWWFsTExMDPHx8WRnZ1NWVvZBlOu1f85HRBO2W49tNeYkPVpMGq7ENEyXSyeNBGq25pvgc0KbuVvHoDa9Ox76SgSsE0zUkvs3L8JfTU0Nly9fJiEhgb1797J5zgzcg1Twy9IVCvhkDDWSBNTabH2c9iszYWE/ttvMpaWlRebbmvr6eoqLi8nOyGD5nIV8tO40or11dDvxUyeeS7iHKLwEketeFFUMObEtgIKCAiorK2lpaZHp533xkZils7OzO5ahbLVIchjGdT9FHgd9mDKURHY6ZDsMB61v8FMdjqf9kpdkpw8t7fTi82ZQ86AM6nYId5uq1sKNlcLbcoWr8PZ81f4FX80ksa/GsAMJaphYguotpKCy/9NBCqqb8IvxRah5nbMJv7atkZEM9VOriPv1IqqKRWRu+4p0Q6XnpKfj7bY0+wcPYM+g/uwe2I+oAX2JFM+udmBzoN22JmH4EE6MGCqVoFIMVbkQ/3tqy4RunLfuqbkjell2kvWWJk0kjua/mHr6V7vU04vSU/sot4k4yv2in8ZB2AxWesJ1HwGuqzdATQDUboe6CO4HO9Kgrf7hjxho6rTUuKqqTK6qEvHjx+Lbry/233+H1+hxDFP/gX7a8xls5MCoST6ozA1C2yFGaBH2OS2D1NMLZuHVZzHwOoHqwkj6GCzBXlWTwzHRUn/Ih9JFIXluXrnGDjdjAq6ZcODWbDJw58h9G8FTIqctTUiZOWuzDXDaq4qec1+mGfZlq60dERER7N+/n7S0NIqLi18qfqurq6OgoIATJ06wf/9+ttrY4LleBZ90bYJLZV/AJ01AnTfA7bAaZq4D8DbXo6FG9gWJjY2NlJaWkpubyzb7RfzN5xCi3VV0TXzCx51lFj72EFFUOSKfY/TVsybW25P8/HyuXr0qd6n0l2Qod3d3gicak+CgQqbLcBrXq/DsQ5Khogx4GqJN3To10pzHsNzke7xU+rDqh+nStFNoaOgHLztJnteHmtYUAWhuBkPNFqheJ7wlX18hvDVLfDVXbcW+muliCap9tFtTkKAujX2hXbh9CurvP0tQ7Yv4fq2z5k28NS/KUO8ANpLyvbqrIi6ldiHVUEMKNRLp6fDQQcS229LsGtiPiAF9Cevfhx39+xA5oC+7B/Zjz6D+HBgykLgXJKjkkcM4M24MKeZKFJwV0Vgh4lHTO/hpfk12epstTYcGYUnh3v+IDcL/FEtP37dLPQ0VIPcXpadZYj+NvdhP4yr101DlD9Ub4WYQ1IYKHq+GGB6nbaHJ0vD9g8srplE81RqqlKgqkaOqzGHFsfj278uS7v/Fd/RoxqpOpp/mXAbo2TLcwp1x09ejbhcpdNMsP/GzQVhWRyz9z2G+5hxGK1LQWBxN3wkeTByhTEJkOOfOnXvvh+o6ehJ9PNmeZkR47SROP3Mm+dlSoqqnyO1gZVi5JVvyTFiRqMWsTaNQn9adFUYaBG7eIn2Tzc3N5fr16y99r5JthiTWHbh4KZ7eSnilarKtRA4FfOU/34DyOq6B5arB2GoPpzqvSOY/h+bmZq5du0ZRURH7l3vQ2yUMUWQ5XY514rmEhMeIoqsR+Z/mK/NFhNnOJzc3t9N+Cbe0tFBZWUlubi5JSUns3LlTKkMtW7CQ/VO1iV8yigKv0R+ODNVOdrq8XJFt0/qxVO2/+BsKspOPjw8BAQHs27dPKjvdvHnzg0o7vfj8OtQ8KIOmWGiIhroI4W24JkB4O65aLbwtV3qKfTUSCWpeBxKUQTsJarzgoZCmoHqJJah/d3Dg8hWG4Y7i3e2TUB311vyaDPWWfTKPmkQ0VYooyhFx+ocRpIwfK4Wa+GGDX4KanWKoCe3XmzAx1Oz6NajRGk+qWw9Kc0W03HiH5NNt0ctpp1fJTq/a0kig5pe2NFKD8IuFe2Lp6XzfX2kRthCgWCI9ldmIpScnsZ9mhdRPQ81muLkN6sKhfic07IXGWJ6V7eSW3RQatNQ+mGnUUqdRS506TVUq1JQoVFUiS02FfePH4tG3Ny69euA9agwjxprQR30G/bXnMcTEiTFThAZhbce9wpZGfMBSllsaqVnY5wxaSw8waMoa9EbrcHTjOi5fvkxZWdkH9YZWfCyZkI1aBFSZEX9/IRm4sa9lltyAJrzCkuBSc/wz9VkarYK2Qx9m6PcjYLEjERERHDhwgPT09FfCn+Ru0OnTp4mNjWWbiyeeTuNxP6VBYJGpXKAm9JokAaXFtM3DsdbuQ8mJFJn/LG7duiU9l5C0eT3jFqxCFFpClyP3Oi0B1S3pKaJ99Yg2ZfOJ9Qp8LS3JzMykqKio0+r728tQR44ceU6GWimVoYZS6Tf+g5GhHgZqcm2VCnE2w1ii9Q1+aiPwXCTIThs2bCAqSjiE+qHLTpLnl6Hm9hloPgSNB6AhBuoihbfhm0HC23GVvyBBVXr9LEFdWySWoGaLU1CTXk5BXbOHqzaCF+JmENRFwZ2zcCcb7mTB7Qy4nQ6304TvofU03D4NdUFQ5QnFSnDpH6+/rXlRhpKhv0YS675VJZiFU9f+izN6ylL5qf2mZn+7TU3kgL5EiCdqQN/n5Kf2UHNCDDVpJqpk7vycykIhzv1WJuH2QPNi2qkj2elNtzQSqHlpSyMxCHdUuDdSgNyXUk8S6WlmB9KTh1h6Wi320wRAbYiwSazfDQ37BN9Xw0Ha6vZwd+Ni6jXV3ts0tJs6DVUqVZUpUVXiopoyp9RUCBszCqdePfHt3xffMaMZMFCJb0eb01ttBoONHRhptQKlOVvRXLQTfdfDGC8/KdMY94u+GtOVgll45IwtKClZsNvZkcLCwg8KaloaGohxmUZQkQkxjdNJx43jj+wJl1MnjWQ2XzZm+XEtpq8bgdaU7qw01SUoMJCdO3eSlJTEpUuXuHHjRoffc1NTE2VlZaSlpREbG0uw1yo8bcezLEmdgAITwq9PlGmrsGQkCai5oaOZYt6XrB1RMn/TliSgCgsLObMrEmPrJYiCLqMQ19o5CahT4gTUwWZEgRcRzd/MfG190o4fk5paO+O5c+cON2/epLCwUCpDBQYG4uvri4eHB8FWpiQ6qJDh/AHIUOK0U+06Vc44jcHLWJCdVv4wHV9f39+c7CR5OoaaB/nQEgvNcdAUB42xwttv/U7hbfhmsPB2/JIE5SxOQdkKkFO1Bhr3QvNxuF8o++/+xxKo3wBXlTrurSkTvSxDveivkQHYPL31s68m51QXUgxVSR4zSuqpOSr21BwYMpC9gwdITcI7B/aTmoVjBvVn3yuMwsnjx5JsNY7cdNHb+2k6Appfk53e1kvz0pamI4PwwA4K93TEBmHzl1NPV+3FqSeJ9LSynfQUKMB2XaSwUWw8AI1xULeftpsxtFXv4nGKP41mutRrqHbaNIinXkOVGjVlylUUKVFR5JKaMmnqquxXVsRv8CCW9e7J+mGDWaGvi97o0fTuM5qvR5nRX8eGEZZejJ+xHrWFO9B1OoihZ6K0bE8eWxqpWdjtGOPnhTBUYyYbradx6dKlD+ovtfTNAYQdNSDkpiWnnjiSigu7a6fJ1RwcfGUCazL0cdipjIZ9L2br9CPAyZWIiAhiY2Ol7aqvkugkEk1WVpZQwLdmPcvnKOMSr8aWPDkU8JVbPp+A2j0eyxl9ObTCWy6+qNraWoqLi8lMTGThDzaINmUh2t9It5NtnbOtOdmGwuE7iLYXInKMRF9Jm9PRO8nPz+fGjRud5gVraWnh+vXrHctQNnbsm6bDMYfR5Hv9f+y9d1iUeZq2/bTduzO7s7PvzL6z76SdnemZ6ai2OQeiEZUMZjErAhIESZIUASWIAipJBXNCAUWiBMk5IxmRYNbO2q3n98dTBUUJhhkKtD9/x3EfR7dWlU8h+Jx1Xdd935P5cp86hM0dNNvpvv8Mil2U2L9cajtp9Gk73bx58422naSnJ9Q8boaHl+DeObgrgZq7F8RPvbfPiJ+C5S2ozsOiivPgKnxVCt/WD847+a4abm6Aql91qzW92VCy+Rp5sLkn/ENW1NOHAt/dFrjVIFCeI5C0/UPSNJRInDiOuPFjelhQZ0aP4JREsZHWSQnQSFWa6HGjuTR+DFckLd3puqpcDfwt1QXioL/Hd1/TeuovoOlNpZF2PD3Xxv0ilaaXXU9dA/e0JQP3pNbThl66ntwkXU8+vVhPJ0UIv32eZ51neNZ2nGc3InnafIgfK4K4b71MoQAjhZiOGarcVFehWU2ZOlXRZiqcoUr6LHXOq6qwZ/w4nIYNZfeokexTV2XLQkNWrFiBrqoSYz4fz1+mLuGL+ZZMMfJGzSSUOdanZWyn/ptL0xvUGHhls8A5HjXTwwybZ87WOfPISU+jurr6jdjC25RTTOj2eQQ26RL10JhMthH15UZRoVHAwsqwBnGQnX+RNs6xs1i+axwaSz5hl6E2Bw4c4OjRoyQkJFBSUsKNGzdeeO0NDQ1kZ2eLUBMQiMea2dhGqeFfpEV4Y/9DTY8OqLMq6JsPJ9h4nUI6oKT2Wk5ODrs2mvHvu+IRTrbxwUCuS4j5GuHQdQSn80yaoU+cvy8VFRU0NDQovANK/msh2w0VFhaGl5cX7u7u7DBaxWWT2VyxGkeTx2DZUPP5JnAW9R4qnDcZh9WsD/FUm4Cz5ZYu2ykyMpKEhASKiopoamp6420n6emGmm/L4Ks0+DINHqXBo3SJ/ZMBX+XD11XwdTk87oTH/bvOvd/PLWeo+vmLu6HkwUbaEfUPZGykFtSDVtGCunZ5CMnaqiRNntBDrbkgAZuzErg5Lakzo0eI82vGjuqh0iRMGEvytCkkLZpG7lWBporuoXv9BjSyORr5bqfebKd/WKX5iyQgLKfSdAWE57x44F79FsnAPWcZ68lPxno6/Lz11H6KZ63HeNZyhKeN4TxtCOaHAj8e2i7j1kzVV6sZcv8tU50zVOmYoUq7ugpt6srcUFOmWVWJelUlrqsqUaWmTMkMVbJnqZMwU53jytPxGT+W7SOG4ztmFAFK0/BcZMi61avZuHEjyxctYu6YiYyatZ5Ji13RMDuAhlUkc7acZL5DTE/bqR/Dwc+HhXPQcktmhsUxhuo6smySCtcunu9aXDnY58K2zQTnaxPRuZy0Z/Yk/LCFwy1LFDhobxEHqvXxSp+H5WFl1E0/xXjOCAK3uXQtrczKyqKuru6lSlZTUxN5eXldN7rdqzWxO62GX4Gm+Gf18wA+aQeUn6QDSt9xBG76GnTe6P9P3bdv36auro7S0lIO29jwJ9dTCEebeT/u8cCtS7j8HUJkE4JHPB9rruOk/VbKysqora0d0NlK8jbUmTNnumwoZ2dnghbrcmWLGhlbx3HLV5WnwbMHzoaKWMCT4Dm0+6iRunUyztp/x1V1GDtXrcbd3R0vL6+30naSHuHlD3lLzw8d0KL84nyNfEeUvBX1il1R0m3a39wSuFkjUJQhkOj2IWnzVXoM4IuRKDZREriRVtTYUVyQKDSxcoP30nRUSQ78DeU5Ap31r2E9ybZtvwxoXpSjkbedrk+ExoVQowx5P+9lLs3LsjSyKo38WgRtmdk0KyXWk0kvA/ck1tNNf34s9eZxyk6+u7Sdh0FWPAyy5pblcjpNFtO2RItmVaV+qyZJNaoq0aCqRJ0EXqpVlahUU6ZMXYVidVVyZ6qRPlOdKzPUOK6ixL5JE/AYM4rdY0YROGEcQWrK7F68CPMNGzA3N2fTpk2YbNiA9oTJjJuzkYnLvVjkdBrjgFSWeCQx3/4iWi5X0HVP7ZcdT68WFk5llvVpRizxQHPSbBKC91NTU8ONGzcGtaW76PhZQg9rsL/VgCvfWZCBAydvr1LIKoQulaZ+IXsKtXCKnsninWPRXPgpPksWEhISwvHjx0lOTu5qd3/ZuXHjBkVFRcTExHD06FF8VxtiH6mGd958QusVM1U4tN4Q/2JJB5TnaDbNHsuNkv6PA9y7d4+GhgYqKyu56LGDUVuCEA7VMST2mwHrgPrgyhOEE20Ivun812JbAtaspqCggOrq6gG/MUvXRxQXFz9vQ5lZcGqFBpe2TKbYaRIP/NV4FjoANlTEAp6FzePenhkUOE0ncNkwtqp/hI/2fJydnbt2O0ltp4qKije+20n+/HShBqB5du/5mhcpNr2BzStAhFStudcicL1IICNeIGnhdJKVppIwYSxXJIpN7LjRxIwbTbQEcC5KYCZGYjnFSYAmceI40uYpkWT6BdnJAg1l4uTiV+p6kgca6XC9FwGNbPv2i2yn0t/B0++6vsQ/Pvma729d4VHdQe4WmnI/ax6dFz7mzpE/8H3UH+VUGrnllb2qNN2zaZ7EG/H40mq+O7uar/yX8tXeFdzdpMPdTbp0LphJu7pKV7WpqVA1bTIFStMoUlWmWEWp/0pViWJVZYrUlClUUyZfTYVcdRWy1FXJUFclRV2VODUVzqkoETF9KkGTJ+I7fhze48awd/w4Dk6awMHpUwnUnI/biuWYGRtjaWmJmZkZmzdvxsrKiiVKKkyavZ4Jy70wcDzOxr2pLN6ZyHy7qAHI0TxfujszmGMbxYRV/qgq6XPaZRs1NTWD2v3Q2dhMhIM+QbU6nLm3lmtsI+Yb064bt2JUGjGT4pGqwebw6agZf4L53LEEurpz+PBhoqOjycnJob6+/pWUgJs3b1JcXMylS5c4ceIE/uuMcAxRxStbg5A6Qw4pAGrCGiQdUImzWbFvPEZzh1IVn9zv9tODBw+6OqCSDgagts4ZIbiCIRcfDWgH1HtnbiHsy+X9NZ5s09XjWloaFRUVz80NGogjnd+TnZ1NTEzMczbUhfUzSLedwKOAmTw7qgURmgqHmqehc2n3VuWKxXhs5vwV9xmTcLay7rKdjh492hV6b25ufmtsJ+n56ULNt8U9u6F6Cw6/Cti8Ys5GqtZ83SmqNcXXBJLC/5M0HXWSp0wiUWYP1OXxY7gkU5cldWXC2C6FJnn6FJK1Vbka9S+UZXerNC+cIiyFmQdCzzk00i6nlwGNfI5GvttJajvdj+r6Mv/44498++23XX56cXExkTbWXJgwlpLJE+icqcadWeq0q6twZ+U07q6bzt11Stxdr8zd9SrcXa/G3Q3q3N0wg04dtR6g8rpVPXUyCePHcHLKJI5PnUzk5In9U1MmETllEocnTyRs0kQOTpxA0ITx7Jswjj3jx+E3fhx+E8axb+IEDk6ZRNi0KYRMm0zoTHUCtDXZsWwpluvWYWpqioWFBaampmzevJktW7Zgb2/P2tmzmTZ7DeONvDFwOIlxYDrLd19lvv3F7lUI0vbtAVBpDHfnoeeZyTyHWKZtOMh49ZUErltDeXn5gMv4sifBw53QFC3C2peQ8qMtKU+3EnFTcTNpwhtFWPLL18TxwgwM3UajY/AZe4yWExYWxokTJ0hOTqasrOyVu2va29spKysjPj6e06dPE2C8Aae9quy8NlecKqyAtu6wBnFP1c6rc9kQNpmlhsPIDD/S75++pQPoqqqqSD99iqUrNiMEFvLe+Xt8kDQQHVCSdQlR9xEOlCCY7WeF+lzSoy8M2jZpqQ1VWVnZw4bauXMnNjZbCdNXoXrHNH4MmQvHtQcIajTo9FElZcs4nOZ8jIu2Nh4eHl22U3R09FtpO0nPTxdqmrSeb/OWDQ6/CGyk7d6yk4dlVZs+4EZWrakrEchKErji8UeSF6iTMnUySRPHdcFNvES9kf53gkSdSZo4jqtqU0heMIP40P8kL1XoauN+oUrTm90kO4fmdYBGNkcj3+2UJ0DFxK4vc59QM34MJZMm0DlDlTsz1WhXU1Z41UybTOKYkXh8/BFuo0ZyWGk6h5Sm/dN1WKaOKE0jUnk6R1WUiFRR4rDydA6rqxI2eyYHNOfjb6CP+7KlWK9aifH69ZiammJubo6pqWkXzFhbW2NnZ4eLiwuWBvqozlnDhFX+GDiexnR/Fka+19ByimXBoACNTFjY6Qqqpof4QsOUbQu0yM3MHLQBfNcT0wn2nkNgix4xX5lyjW2cvb9Ooe3b4Y0LCarQZWfKXEyDp6G2/mOs504kcKdXj6WVDQ0NrzyxtrOzk4qKCpKSkjh79ixB5pY4e6rgljabAzX9P1W4S22q1sPrmgYWx6azcE13B1R/qzUdHR1UV1eTefUqtmtMGeKXjnD6Fh8kPh0YtSbpGUOiv0QIrUKwPcZMZQ1SDod1bZW/f/9+v77fVzny3VBHjx5l7969ODs4EWagQtX2qfwQPHhQ46avh4+PD0FBQV22U2Vl5VtnO0nPTxNqvil+8fwaWbCRt6Jk59jIB4hfAjey2ZpbDQJV+QLpVwQu+f2GZE01UpSnkSLZC5UkV8mSHU+ps6aRpKtCXPgvyEoSqC0WO56+v9NHluZF6ozUbpKdQ/OqQCObo5HvdsoW4OtioG+oiRo3huJJ4+lUF6GmTVVZ4VU9dTLJY0fh+uGfsRz6GWELDdhnaMBeA70etc9Q/7Vqr6E+ewz08V1oyO5FhrgvWYTrsqU4rFiO1UojTNesZv3atWzatKnLUjI1NcXExAQTExPMzMywsLDA2toaBwcHXF1d2bVrF06rjJg7eyUT1wZh4BTF5pB81u3LQ9vlCprO8T2BZgAsJ/mwsKZrEjPMjzJUx47VU9W4dimampqaAZfxH9y/zyn71ewv1+bY7ZVk4EjcYwsONStmYaUUBELqDPHN08T+3Ax0t41EX+sz9mw05tixY8/94/+qR3aq8NmzZ9lvbY/zNiWcU2axv0oxU4XFoYH6eOfMx/asKvoWwzmwYS337t3r95uWtOunsLCQvabm/MrjEsLxm7wf/2SAwsLPGBL7DcKROgTXaMbMWULMbg/Ky8upr68fNCtF1oaKjo4mPDwcrx0eHFqoOuhQ426oz8GDB5+biP222U7S89OEmhvmorJQ/BKwkc/YSNu95cFGVrV5Cdw8eyQqKl+2izZUaZbA1UsCscG/IHHZRNJ11Lg6fSpXp0zk6qTxYk2dzFXlaSRrqnHF+AsuR/6M9CvihOKOuu7llV0qzaNeYKYvdUY6KVi2bftVgeZFQ/bqNwAvgZqJ4+lQV+X2jAGCmimTSRozih1//ZBNn3yM2bp1XSqJmZlZl1ryumVmZvZcScHF1NSUTZs29SipImNpadmlykg33e7evZuAgAC8LczQmr2SycZhGLpdwupQKZsOlqK3PQlN1wR03dMGQaHpWdrbU5m15RRfLHJHa4I6yYfDuH79+oCHhbMPhhF2fgEHbxqS8HgLadhzrMNIYTNppCAQWK7LjsS5rPGbyNRlf2WbxgRCNllxzCeQK7GxVFdXv/ZOIenNLS0tjXPnznHAcTtOFtNwSJxBYIVipgr36ICKVkd/2whc9efS2dKqkB1QdXV1lJeXc9zRnr87RiJENDHk8ncD1wEV9z3CsRYEryT+rGtCpJU5paWlg2qn9DaUb5+vP4cXqQ061HgtWcyxY8eIiop6q20n6fnpQc2TDij4uXgjlgebCqHvjI0s2PRmR8lmbfqCGwngPH0o2lAPb4oD+UqzBNLiBC6dFYje/RsSlk8gSUeFFI3ZpGjMJtFgOvFrRhEd+J/EnRe4liBQkSvQdl2Eoy7bSR5k5GGmN3VGCjQtQs+27X8GaK4JcO3n8MODF0PNhHF0qKlwW12VNhUlhVf1lEkkjRahxvTTT7Betw4TExOMjY1fueQBpbeSKjBSeNm8eTMWFhZYWVlhbW3N1q1bcXBwwMXFpQtk/P39OXDgABEREYTtcGWxxkqUNh9l0c5EbI5dx/zwdQw9MtB2TULfI6M7FDxIQGO4OxfdnenM2XqecUZ+zJyuTdTO7dTU1AzI1mPpaS2pItxlAYGNupx/uIFMtnHhS2NC68WuJMUAzSKCaw3wTJ+L1VFlTEOmsi1GnX2p8zl4WoP9e+ZyaOdCorwsuBYSQN2leB5UNLzS+7l79y61tbVkZGRw/vx5gt29cTFWxu6yOgFlOooZwNfQswNqkddojGeNoaWorN//vqQdP1VVVVzy8WKCuS9C2HWGxHw9sB1Qp9oR9mTyH8u34bN8Gbm5uQO6LqG3c/fuXZqamsjPzycuLo7Q/cFvBNT4rFjOhQsXSExMpLS09K0ZstfX+elBTbN5z91QUrApFfrO2MjOsZHP2UhVG9msTV/KjQRwnj0QeHpf4PvbAg9bBVqrRUjJShJIihbh5uJJgajjAhdOCESfErh8TiA5RiAnRaC6QKD9usCXbQKPb4uvxQPheVVGHmbkszOydpPsPif5LqcXAY3sPBrZ9u00AdoOvALUKA8a1Nhv2oSVlRUWFhZYWlpiZWX12rVly5ausra2xtraGhsbG7Zu3YqtrS12dnY4Ojri7OyMm5tb13hxHx8f9u3bx8GDBzly5AgnTpzgwoULRO0PYIPmKtS2nGXRrnTsTjVhfaKFJd65aEsG63XNoRlgy0k+V6PnkYmGfQxT1+9nktpyQkyMqaysHJCtx9IT62JDcI42RzqWkfbMjsQfrTl8Q3EzaaQAEFCmS0jZUqI6TEn4wZJL35ty6sEajtxdTuitRYS0GhJao0dYtjYhUfPZv28OJ/yWc2WfHYWRwbQkJvNlH6Bz48YNcnJyxAF8e/bivm4GdtFq7C1R0FRhSe0rEzugjALGY6QxlMq4xH7/+5KuS6iqquLqoRDmrbJFOFjGexceDsy6hGTpuoQ7CIEFCOt9sJqvSXpiYld78mCejo4OqqqqSEtL4/iRoxxZrD7oULNn1UoSExPJysqitrZ2wH62FXV+WlDzuAOyf/780ssioW8rqkboOaCvL9VGHm56s6XkAOfZPYHHtwS+bBXoyykKNgAAIABJREFUuC5QXyxQmimQnSiQcUUg9ZJYGVcEcpMFyrMFGksFbtUJfN0m8OS2+Bq9gkxvMCObnXmR3STftv0yoJFODb4mdE8NTn0Pymb0DTVjR1M8fiwdqkrcVlOhTXm6wqt68kSSRo1kx4d/wfTTT3C1tMTJyQknJydcXFxwdXXFzc2N7du3v1bt2LGDHTt24O7ujru7Ox4eHnh6erJ79268vb3x8/Nj7969BAUFERwcTHh4OMeOHePMmTNER0dz5coVUlNTST13GhvD9cy2i2Gxbx6O5zuwP9fJcv9C0W56A9QZWajR98pmvlMcKibhjJizie16+uTn5r5wFUB/ntLTFwkJnktQqz5x35qTgSOn7qxRSLfT8TwtjqXpEiZRgE50rib+iSWp2JGOA9dwIhMnMnAk5cetXPnekotfmXD64Voi7i4n7NZiQm4aElqrT3ieDqHRCwgMnEWk3yJi/a3IPRxIXexlbmYV0VRRTUlJCSkpKRw7dgyPNfOwO6fGnkJNwhoXKgxqgip02Zk6h43hU1i6cBgZoYcU8olc2u2TGRPDWiMzhH25vHfuLh9IoEPhak3iU9678AAhuAzBIhR95dmknT014OsSejvSVRl5eXmcPXGaiCUzBh1q9q1dQ3p6OkVFRbS0tLzVKg381KCmwVy88fa2zbuvjE2V0HfORqravArcyAKODOQ8uyvwpFPgmzaB+40CHTUCTSUCtfkC1bkCNXkCdQUCLWUCndcFHjYLfNcu8MMtgWeysNQXyPRmNfWlzshOCpZv234Z0MiuQUh9D9L+BdL/jR+/aewVas6PHU3R+LG0qypxS02Fm8rTFV5VkyeSOGok2z/8CyaffsIuBwd8fHzw8/MjICCAwMBAgoKC2L9//2vVgQMHOHDgAMHBwYSEhBAWFkZ4eDgRERFERkZy/Phxzpw5Q1RUFLGxscTHx3P16lUyMzPJy8ujpKSEirxc3JeuQ9vxMisCy3GNvY9zzANW7a9Eb2dG91C9NwJoxDLYlYOmSyLq5pEM1drKRqUZZMXHDUhY+HZrG5H2Cwmq0eHU3TVcYxux35oR9s8urKw15FjGfCLPziV8vxZB25ewa4sp9pa+2Guu4HDSAkIbFhLWIC6XPNyyhKNtyzl1ezVRDzdy6Vtzkn6wIQ17rrGtC3SuPrUl/nsror825fTDtUTeW0H47cWEtBkSWq9PWIEOoZc1CTowm0M++pxwX8MpF0sibB3w05+PdaQKvvnin62IAXw9OqCOK7Fw7TCiXF0VcoPv7OykurqarGvXcFlnyr94pyCc6uCDhB8HcF3CVwjhNQgOp1FS1SLhYCDl5eUDap32dh48eEBLSwvFxcVcPBtF5NKZgw41gevXkZOTQ3l5+aDM8unv89OBmscdkPFz0Rp5HbCRLsDszY6SVW2kllRfcNMb4Egg59ltgR87BR63C3x7U+DLZoEHDQL368V62CjwVYv4e4/bBJ7eEp/TA2KkICOvyvQFMy9SZ2QnBcu2bb8MaKRrECRAQ8Yvedbs0TvUjBlF0bgxtKtM55aqMjeVpim8qiZNIHHUCLZ/+GdMPv2Y/Z6eHDp0qKtb5fz580RFRXHhwoWX1sWLF7sqOjqamJgYYmNjuXTpEnFxccTHx5OUlERKSgppaWlkZmaSm5tLYWEhpaWlVFVVUVdXR1NTEy0tLbTWVGNjsIpJG0NZ4p2J1YlW1oVcR9/zGgaeA9/d9Kqlvf0qM61OMtzQDd3xqqQej+T69esKn/mR4r2b0ARNQtsWk/zjVq4+syWybflrTQ4+XK7H0ZS5RJzQIHSPDvucjHC3sGKryS4sbI9j7JHG6r2VrD5yB8191agp6XMobBahdYaE1C0kuNaQkDppGXTB1KHmxUS2Lefk7dWcf7CBS99sJvEHa1LlQCf1qR0Jj7cQ87UpZx+t4+g9I8LvLCGkfSEhDfqEFesSfkUTv9BZWByajlemBiH1ihnA11sHVND61QrtgCoqKuKgpRW/3RGFcOwG7195MkBt3TDk0rcIEQ0IOy4zdN5Kzrs5U1ZWRl1d3aDNWQIxMNza2kpZWRmxUdFvBNQEbVhPfn4+VVVVgzKuob/PTwdqGqwgbYioJEjBJqsPsJG2e5fKgI28HSWftZGFm96Um94ARwZynnWK9WO7wA/tAk/aBB7fFOtJm/hrTzvEx/QKMX2BTF8w05c6I5ufkd3nJB8K7hVohO41CBm/hGu/hqLJbyzURAYEEBMTQ3x8POnp6WRnZ5Obm0t+fv5rV2FhIYWFhRQXF1NcXExpaSkVFRVUVVVx/fr1LoC5ceMG7e3t3Lp1i9u3b3Pnzh1u377N7du3CbWwQWW1LzNszqG1PRVDzzdLmemtdNzTmb31HGNW+DB76gJifHYpPCxcn5pDyK65BDbrcvFLE66xjXMP17/Qdoos0OHo5TkcOTyP4N36+Dmsxc3MDqtN/phti2LD7mxWBl5neVg7RpH32Hj6S7ZEf4Nb8hM8Un9kptUxxistwn+bGsHXDThYbUDIdQNC6noGkkPrDQmt7wYdKWQdal5MxM1lnLi1inMPNhD7jRkJT7aQ+syODAnoXGMbqc/sSXyyhdhvzDj3aD3H7q/k8J2lBJbr4pE+V6GzakIkHVDbJB1QTrqz6Gi60e8dUHfv3u1al3DGzZnP7cIQjtQz5NK3AxYWfj/uMcLxVgTvq/zOwJLQTRspKiqipqZm0Dt72traKC8vf6OgZrBWSSji/DSg5nEnZP6XuEhRCjYZQu+KTX4vYNObHSWftZFVbuRtKVnAkYccWdCR1LN2Scn+t/zj2mXqZSDTF8z0ps70BjSFwvNdTn0Czc8h4z9EoMn8b8j6A9/fK+oVagrHjqZNaRqdKkq0Tp+q8KqcOJ6EkV+w/S8i1JwNCyM1NZW8vLyugKtUOflHqrW1ldbWVtra2mhra6Ojo6MLXu7evcv9+/ef+9T76NEj7t27x71797ji7Y3myp3MtD2P7s4MFnrnv6YdNNAAlIeexzU07KOZsi6IKapLOGxp3qVCKSJQ+OjRI87ar+dAiTZHbxmRjgNXnlj2mElzLGsBRy/MIfzgAvZ7LGa3jTHbTF2wtAjG1DWOdb6FGO1vZHl4J6uOPcDk7FfYxn7L9uQn+GQ+I7AADpZAcCmElIFJeDlT1u5n5Bxjti2bzoEqfYIq9HqAzYuAQQo6oTKgE9qwkENNi4loXcaJzpWcvb+emK9NiX9sxVU50El7Zk/K062cv7ORg9X6hDX2f55Gep3+xVq4xM1kkdcYjGePobmwtN//Du/fv9+1LiF+nx/TN+1ECK1iSPSXA7su4XQnwt5sfrZyOzsMDcnKzBz0Dijozhxdvhj7RkDN/o3rKSwsfCOArz/OTwNqmuzFBYoZ/y5aI6nv9VRspGCTIwM2fQWIpaqNbNZGCjfytpQUbnoDHFnIkQWdVy3p82QhRgoy8qpMXzAjq87I202yqw96AxppKLhXoPkVZP4Gsv4A2f/LD03ez0HNuUGEGjcJ1MQcPdr1CaS1tZXbt29z7949Hjx48Nr16NGjrnrdc//+fe7fv0/2kXCWLrFD2eoMOu5prw413nnoSdq8F3rnDSjU6HtmMX9bHMqbQhk1ez1eixZRUFCgsH8Ac8MiCDs1nwM3DUn60pxrjRs4FaNDqL8WAS7L8bAyx85kJxY2kWxyT2GNfzkrgltYcfgOa048ZPP5r3GI+56dV39gTzYEFYrwcrAEAgvAL/NH3BO/xeHifSxOdLDmYC3ztsWjvjmSoVo2rFObxsFMTQJKdbvBptbw9dvH62VVHSnoGBLetIgjrUs53rmSs/fWEf2VCfGPLbn61JZMnLnyrSXhTf9kbugFta9Mmx2Js1kZMIEV84ZScSmh3/8OHz582LUuIe1YBLpGlgj7i3kv6v7AdkCdv4uwvwhh016MZ88j/VLsa620UNR5BzWKPT8NqMn+X1GpyfilCDayik1vYPMiO0oebqpfAW56AxxZyJGHnZeV7HNkIUYKMvKqzMtg5kV2k3T1QW9Ak/YioPk9ZP8Jcv7K08olz0PN6JEUjhlF2/SpdCpPp3XaFIVX5YRxJIwYjtuf/xeTTz8m7uRJysrKaGxsHNQ2xbt373Lr1i2KYs6zVmc9UzcfQ8stBUPvfAxfCikiWGg6X8HAK2uAoUYMCy9wSUR9cwRDF2xhs/psclKS+j0s/N2tWzTGXiRy3Uz2++gQ6LYejy0OWJv4stnhLBu9rrEqoJrloTcxirjH+lOPsLr4Dc7xj/FK/5G9uXCgWAIwxRCQB97pP+B25Wtsz93FLLKVtcF1LN9XzmKfQgx356LvlY2eZxZabilduSH9CaoEnJrJvmJd9hXpvLJa8zpqSQ/QqTckvHERR24s5ViHEecebOBE5yqFQU1ghS47U+diHD6FJQuHkR4crpBsVHt7O1VVVWTGx7N5pQmCfxbCmdsDty4h8RnvXXyEEFKBYH2E+cpzuHos4o3ogHoHNYo9bz/UNLuKm6Az/1sEG6liIw82GRKweVHORla1kbWkeoMbaeZGFnDkIUcWdOSBp6+Sf7wsxLwIZF4GM72pM7KBYNnBes91OfUFNB92bd++3dHwxkFN/OnTVFZWDvgEXPnT2dlJQ0MD+cmJ2OivYqrJIRY4J2CwO/fFkOIttlVrusQz3/4CBl45Aw41hrtyxZu+5QmGGbhgMEGF9DMnqamp+YfDwk872nlQlMP1C+dJCTjIEcfdeJjvxtIsCDPnGNb75GEUVM/ysA5WHr2P8ZkvsYn5FrekJ3hfe0pAfrd9dKAI9uY8Y1fqY1wuPcL69C02HW5m9f4alvmXssinAINdOeh7ZaPvmYW+VzYGu7IxkAlm67inM9vmHGNWeDNnqia+u5TZk6eNX64WgWXdao0iION50DFQWEt3mEwHlOVxJRauG8ZZJ2eF7EOSfsjJzc1l10YzfrErHuFEG+/H/zBwHVCxXyMcqkVwPs/EmQZc9vOmvLychoaGQV0B8A5qFHvefqjJ+1xUarL+CJm/7QVs3hfVBinY9BYgltpRfak2snAjn7npDXB6gxz5apKr3h4jfQ1ZiJGWvCrzMpjpS53pLRAs17YthoL7AprPIH84j5pO94SaUSMpGD2Km9Om0KE0jRtTJyu8KsaPJf6LYbj9758w+eRjEs6cobq6mps3b/Z7GPJ1TkdHBzU1NeRkZ+Ozcj2qG4LQcLyMvld23xaUdx4Gu3LQcktCw/okc6yOo++V89o5nP4oHfc0ZtucZfSy3WhMmcflfX7U1NTQ0tLy0hvik+YGbmWlUXriBFd8gwh19MPFzAdLq3BMtiewZk8JKw40sfzQbVYff4Dpua+wv/wd7ik/4Jf1jMDCboAJKoQ9WU/xSP4Ox+gHWJ7oYGNYIysDq1jiV8JC73wMvHLQ98qSlAgvBi/sLBNzQ3Pto5m8NpCpqkvYbjaZ3dfms/vagh5qjaKgZqCqRwfUOVX0LYcTuNaIu3fv9rtaI12XUFpaymEbG/7kcgohspn3474fuHUJl79DONqE4BHPR1rrOWln07UuYTA7oN5BjWLP2w01Nzwh92PI+Rtk/7kXsPkFpP+sG2x6CxDL2lG9ZW2kcNNX5qY3wJGFHFnQeZ2qE3qHGCnIyKsyL4MZ+eyMVJ3pNRA8RA5opKHg3oGGglF8V2MnBzUjKBg9kpvTJtOhNJUbUycpvCrGjyH+i6FvJNRUVlZSUFBAuLk581fvZpbtRfQ8MvuAFBFotN2SmW9/HpU1vswwj0DPM2tQoEZ35zXm2l1k0poAlFQWcszOhpaWlue6n76pKac18Qr5hyO4uCuQfTbe2Jn4stnuJMaeYvv08pBWVkTcZd3JR1hEfcO2K9/jmfoj/jmwv0gm/5IPPtd+YEfCN9hH3WPz0ZusC6lnxb4KFvsWIR0OKKovrwowvUONmBu6jLKxmBvaqjcJ18tz8Eydx558bfZX6hNc038W1GBCTUidAX4FmmIHlNMIHLVn0NHY0u8/H/fu3etal3DR053RWwIRDtUxJPabAQsLv3/lCcLJNgTfdH692JaANaveiC6fd1Cj2PN2Q03hOMgbCrmf9AI2/xeu/R8J2PxczIXIBojl7Sj5rI0UbqTKjbwtJYUbKeD0BTnysCNbdX38eq3cc2Uh5kUg8yKYkVdn5O2mLqB5X1S4Mv5dDmjEUHBvQEPhOH4s1XweakaN4ObUyXRMn8qNKZMUXhXjxhA//M2DGulm5sLCQk65ObNo2TZUtpxFxz29T0jR3n6VBQ4XUd8QwBgtK9TNI1/4eMWVeNOf53gJJeMQRs5Ywx59LUrOnyDnyCES9gRy3MWH3ZbeWJrsZfO2KDbszmFlYC3Lw9pZKWmfto7+BpeEx+zOeMq+vO78y4Fi2JcLu9Me4xr3JTZnb2Ny5AZrDlxn2d4yFvkUYrArt6d95CW1j/pnto+BVw4LXBJQMxNzQxtUJ+N2Uo2dyRr45mgRVC6xoN5yqAlrEK2uvZIOqMW7xrBh9iia8ov7/XteOmSusrKSpIOBqK91QgiuYMjFRxKoGYiw8A+8d+YWwr5chqzxxEFbh2upqVRUVAzqkLl3UKPY8/ZCTasvFIyB/BE9wSbnL5D9P5D1OwnY/ErMg6T/W3fORt6O6i1r0xvcvEi9eRHkyMLOq5Tsc6SvJQsxUpCRV2VeFWb6tJukgeBfiEpX5n/JAc1fRWVMDmgomgTF02iqSuyCmrOjviB/1Ahap06iffoUWqZMVHiVjxvNleFDcf3f/2HTGwQ10mFkBQUFRAfsYZWeCdPMj6O1/WqvkKKzI5UFjtHMMglmxHwzPlZfg/rmSLTcUiSPH9gOKAOvbBY4J6BmephPZhmzVMcMW6tQTNziWOtbJLZPH5Jtn/6OHclP8JVrn95fBP7ZT/FM+R6n2IdYnerE+FATq4KqWbpHYh9J8y//lPryupXTMzc0UQn3/Uq4J83FJ1vshFJ0rmYgK6BMh+1Js1kZOIEV84dSHhPX79/zjx494ubNm1RWVpJ+5jRLV2xGCCzgvXP3BmxdwgeJT3kv6j7CgRKEzQdYMUOD9ItRlJWV0dra/xvKX/W8gxrFnrcXakpUoHBCT7DJ+xRy/y4DNr8XcyDXfi2Ts5Gzo+ThRl61kYUb+UBxb4AjCzmyoCNbVX1Ub4/tDWKkICOvyrwqzDynzsjaTdJA8P8VFa+sP8oBzeeQ/8VzQEOJCrcr9r6Dml6ONF9QUFDA5aNHMNc2YorJYRa4JGK4O08m/JuHzo40FjjGMNsslBE6NoybosMKjeVMMw5lgXOC3OMHpsRsTwrKxqGomRxi+aFO1p78ks3nv8Yx7js8rv7AnhwIkrGPggrAV9o+feE+FsfbWR/agFFAJUv8ikUF6LXzL4qr7tzQLjSmaOC+fSo7kzTYlTG/O1fzU4CaxoUEVerikToX40NTWLJoGKn7gxXSAdXR0SGuS0hNxX6NKUP80hFOd/JB4tOBCwtHf4kQWoVgdxw15XkkhYdQVlY2qOsS3kGNYs/bCTVtQVCsBEVTusGmYCTkD5MBmw/F/EfWH2Q6o2TtqH95uWojhRv5zE3Z76DNFm6a9wQceciRhx35qnjB75XLvYYsxLwIZF4VZnqoMz+Ts5t+Iypd2f8jWno5f5MDmtFQOL4H0FA6g28qTLuhZuRw8kcOp3XKRNqnTaZl8gSFV/nYUVwZ9hmuf/ojmz756I2Bmnv37tHc3ExhYSHxly+zY8lqlDceYN62yxjsyulSX3Td09Hcdok55ocYo2/PMKUlOKnPxGOBLtPWBUrCxYMTFl7gksx8hyjcE78ioLCnfSS2Tz+RtE/fEdunD9ayfK+kfVrOPtLvZ/von6889LpyQ/tQUlmIq+kk3BM1xFxNgTYHqsRczaBDyT9Z4Y0LOVCtx65rGlieUMJw3XDOODp2zWLqzyO7LmGvqTm/9ohFON7K+/FP+NcBCQs/Y8ilbxCO1CO4xTB6zlJidnlQXl5OfX39oHVAvYMaxZ63E2rK5kOJWjfYFE2EwrEyYPOZmPvI+Wt3Z1QPO+qXMqpNL1kbKdxIlRsp4FROhLsnuq/jm2IRKAqFnhZVb6AjX70Bi2yVyJUsxMiCTOnvoMkICn7eDWAvhRmhOzvTpc78Hzm76U+i4pX7d9HayxsqBzSToXh6F9BQNodn5TqUFWd3QU3eyOHcmDKRtmmTaZ48QeFVNnYUcW8g1Dx8+JDW1laKi4u5du0a+41NmLvGl9l20eh5ZrHIpwDdnRloOl1mrmUE4xdu4zPlZdioz8Vh/RocdPWZt8abWXYvChcrtjTdruJwoZP9xeB19Xuce2uf9i7oxT7KHjT15XWgpis3tDGEMbPWYrdwIq6XZ+ORrMGePBFq+nNezWBCzcHrBvjkzMfunCr6VsPZt2a5QnZA3blzh/r6esrLyznp6MBHjhEIEY0MufzdwHVAxX2PcKwFwSuZP+uZEmFpTklJyaB2QL2DGsWetw9qOkKhTANKZ4lgU6IMxVNlwGaUmPfI+7y7M6qHHSWr2shmbXqxpDIEyP45NGyAb6t7v56Cn3crOFKLqlAOQGRh51VK/rnS15T+GbKKzJ1D4nU86YCbHlD0l5fAzBCZ2TOS7EyfdtNHovKVP0y0+ArGyAGNKpTOhLI5UD4fKrRpLD0lQs2I4eSNGMaNyRNomzqJ5knjFV5lY0YSN/TNgxoQh5GVlZWRl5fHMQdbDJe7oGp9Dt2d18Rt2M5xzLU6yqQlrnyksgJztXk4GS3D2toaV0M9Fi1zQsX63KCEhQ125bBsTzEmR1pYGVjNEr/if7B9+k0taW4oHjWzIwybb4HxzEm4nFJlZ9JcfLM1fzJhYbEDylDSATUDfecROGqr09HYrNAOqMu+u5i42QchrIYhMV8P3LqEK08QTrUj7MnkF8ud8Fm2lNzc3EFdl/AOahR73j6oqVwI5Zoi2JTNhlJ1ObAZJ6oJ+V/I5WykdpRUtZHN2kgsqS64kSg3lVrwXdOLr6d8ZE+LKk8GOgp6qcKXlPzj84WeECO1lnIFqJjY+zXdj4OahX3AjKzVJKvO/L4Xu0kaCB4pAmPhBFEZ6wE0c6F8AVRoQ6UBt8t930FNL0faAVVQUMB5Hy9WGpgzzeIk2jvS0N1xFY0tx5m6zJ2/qa5ko7IGbiuWsnnzZkxNTdm2fDGr9E2ZZnFCJlw8sLmahZJBgLIA86ZuFv/HwC0XLbdkZlgcZ6jeNhZPmo7rgelsj5+Dd9YCAsv0CK4xILReBIPBhpN/pkLrDfEv0cI1biaLd49h3cyRNOYW9fv3/IMHD7hx4wZVVVWkHglj3qqtCAfKeO/Cw4Fdl3DuDkJgAcIGX6zma5GRmEh5eTltbW39/p5f5byDGsWetwtqbp8ToaZCFyq0oHyeHNhME1WEwvHdAeLn7Kg/S1SbP8i0fkstKQnclEyDRzmvdk1N5j0tqly5yuujeoOV3kr2taS2krS+fkkr5ndNcH2lHMxIrCbZ7EyXOvNhL3aTNBA8UQTHYiVRIesBNDpQaQhVi/m2yopIG2vOjBhG7hdDaZk0nptTJtI0cZyCayylo0cQN/RTXP7nD28c1Ny+fZva2lry8/O5dDgME+1VTDGLQMsthQV255hu5Mnf1FZjpLyAHUsXYWlpycaNG9m8eTN261ZjormcqaZH0HwuXPyu+qu0d6Qx2/oMI5d6smDyHJy2TcT+nDrb40Sw2VesQ1CVPsG1Bl1rDMIbu2uwYeV1KqBMhx1Js1kVNIEVC4ZSevGSQn5GpDfwazExrDcyRdiXi3D2Dh8kPhugdQlPee/CQ4TgMgTLMPSUZ5N25hRlZWXcuHFDIQHpV/2avIMaxZy3C2rqNkPVUqhaBJV6cmAzQ1QPiqd3B4ifs6M+kVFtpFkbGUuq4Au4feb1runWoe78TZbQHTKWrRy5kgef3F4eIw8w0teW/ln1G179Gr9rhtoNPWEm87c9szM91Bl5u0kaCFYWAbJ0lqiU9QCaJVC9AmpWcWrblsGDms/fTKiRSvEFBQVciY7GdeFKlDaFMs8hFpU1vvxtxjoWKWvjudiQLVu2YGpqyubNm7G0tMTWygpH7UUobzzIvG1xMuHiwQeBn07lobszgzm2UUxYvRcVJX3MF41m495pWIap4RQ1l51J8/HO0MQvT5u9xToElOkSVKnHgeq3D3SCKnXxSJvLpkNTWLJkGFcDDyhklcitW7eorq4mOzMTt/Wm/Kt3MsKpDj5I+HFgoCbpGUNivkIIr0FwPIOSmjaJBwIpLy8ftA6od1Cj2PP2QM39ZKhZAzUroXqZHNjMF1WD0pndAeLiqeLNuMuOklVtZLM2Ekuqxf0fu66vintmcK4JPYPGsrAjX9kv+L1MuZK+boYAub+Dx/+AH/z9Dagzk8CM1GqSyc70UGekdpN8IHi2BGg0RcWsB9CshuvrSd5ryZkvhpI7/HNaJo7j5uQJNE0Yq/AqHfUFcZ99gssff//GQY1Uii8qKiItLY19azcwZ0MgaqaH+PusDeio6OJpoIe1tTXm5uZs2bIFW1tbHBwc2L59OzsXLmbOWj9m20cP2mThn3bloe+ZyTyHWKZvOMj4Gaswnz0WfZsJ6NqNY/GOiazZMw3zMBUcTs7GLXYeHkkL2J2uhW+2NnvytdlbJAc617tBJ+wNAp2uDqjMeVidUMJw/XBO2dtx//79fv85uX37NtevX6ekpIRgSyt+t/08wrEbvH/l8YCFhYdc+hYhohHB/TJD56/ivJszZWVl1NXVDUpY+B3UKPa8PVDTaA+1G+H6WjmwMRDzHOULugPEz9lRsqqNbNbmI/FG/dU/6Sfn/KU7YCxbGXJ17RVL/nmyr5kmQKvfP3e9X1eKX7suq+nz7uxMwZhe7Cb5QLCWBGgWisqZDNBQu4nSU4MBNWMoHTWcy28o1Dx69Ii2tjbKysrIyckhYqsNBmt28bGOA7Nx5LZkAAAgAElEQVSVdPHW18fGxgYrKytsbGxwcnJix44deHp64u/vz551a9Bf4YaazTl0d2a8gxpFQI1XNguc4lE1PcRwDTPMJk/CfqkqjiYzcHGai+OuuVj4zmK9jxorfaaz0nca6/dNxyJMDfuTs3CN0cAjcQG707TwzdJmT54EdEp1CarQ7QKdkLpeQGcAYUe6A8onV9IBteUL/Fcu5c6dO/1ux9y9e5eGhgYqKys5t92FobYhCIfrGXLp2wHsgHqMcLwVwTuV3xpaEbJpI0VFRYN2E38HNYo9bwfUPEiHeguoM5UDm+VQtVhUCyp0RfXgOTtKSUa1GS8z02a4OJW4P07dJjFgnDZEDBmnCt2dVNKSB56XlfR5qbL1HmT/sX+uGeDuJRH+8kdIWrVl1Rl5u6lnIJiqRRKgMRIVNAnQULeZzgwrTg8fSs6wz2ieMJbWSeNpHD9GwTWakpHDufzZxzi/gVAD3WHh/Px8zu/2RN/AkukzjPDR08PRzg4bGxtsbW1xdXVl9+7d7Nu3j/379xMWFsbBrVasNLRguuVJtAcpLPxTL4NdOWi5JjHD4hhDdexZOn4aRhqzWT1fhy16engsN2CvsSFBNvrsddbG10ubHXs0sfafy0Y/dVb6KGHkO411e6ezOVQV2xMzcYnWYGfCAnalaeGTqYVfnjb+hTrsK9URQadKj4PX9QmpMyS0fmAUnR47oGJmYOAyEgctNdrrm/r9e/7Bgwc0NzdTVVVFQsAephu7I4RUMyT6y4HrgIr/AeF0J8LeHP515XbcFy4kKzNz0Dqg3kGNYs/bATUtO6HBWg5s1kHNKlElqFoqqgZ92VElyt1Zm6KJUKkPX5f13/XdjZa0hv9MMvvlXyXD/T7ohh1ppb4nU0LP/5d9XNr7kud/IAn6/qv4+s3b+++6paftYDf49VBn5O2m7kAw1ctEsKxZA9c3QK2JmHmqt+LH2q2cGzOcnKGf0jx+DK0Tx9E4brTCq2TEMC5/+hHOf/gdmz7++xsHNXfu3KG2tpaCggJiDoXhsmAxO/QWscvVBUdHRxwdHdmxYwe+vr4EBwcTGRnJiRMnOHHiBJE+XmzSXsUU0wg0XZN4FxZWTGnvSGXWltOMWLwTzYkz2Kgxm6VLl7Jq1So2btyIsbExG9euxWrpSlxXGOG9eilBmxZxYIsB+xy18fPUxn2PFrZ7NTDeo84qHyWMfKaxdu90zIJV2HpsJi4X5rIzfgG7UjVF0MmVgE6JDoHluuyvEu2r0HrFgU1ovSF7S7RwvTKLJd5jWDdzBE25hf3+PS+d0VRZWUna8Uj0jKwQgop5L+o+/5I0AB1QSZIOqPP3EPYXIWzax4bZ80i/FEtZWdmg/NvwDmoUe958qPm6HJq2QaOdDNiYQa2xqA7UrBbVgh52lE63HSWv2rR6K+Y6s/6fpIPqP8Quqox/lwz4+zdJu/jPJdDzs57wI4WVHiV9/L9JXucX4utm/jc87lTM9UvDxCUqcuqMvN3UHQjm+loRMGtNoM4c6rdAw1ZodODqYqWBhZqxbz7U3Lt3j8bGRvLz84m+cIHj1lbs9dyJl5cXrq6ueHh44O/vT3h4OGfOnCE2Npa4uDiio6M5HRmJo4ER041DmO90BYNdue+gRgElDQuPW+nHjOk6WM6ZiZGREUZGRqxbt47169djbGzcFeQ2NzfHzMwM4w0bsFy6CqflK9i1aikBm5aw38qAQAcd9uzUxtNPC/u98zDZM4PVPsoY+Uxjjf80TA4qY3N0Bk5Rc3GPn49XiiZeqeK+qfCmRQq1oQLKJR1Q+8UOqJKoGIX8nLS3t1NVVcW1hAQ2rzJF8M9EOHObDxKfDlAH1DOGXHyEEFKBYB3BPKU5pEQepqysjJaWFoUEpF903kGNYs+bDzUdodDsKgM2NlBvKaoCtZtElaAvO0pWtanQhQcpirvOKgPJALv/ksy/+ZWk2+g/JbNwfilT/9FL/bJnXftPyfN/JalfQ5O94q5feu7Fi4pX+TwZdUbebpLmZ4xF5azeQgI0ttDoCE3OFDtokf35pzSNG03LhDE0jB2l4BpJ8RdDufTJ33H6/W/fSKiRDQvHx8dz4cIFDhw4gI+PD76+vgQEBHD48GGioqJISkoiMzOTrKwskpKSiIuLY8+qdcxa588c+5h3YWGFVB56nploOMQwdf1+JqqvYMsMdTZu3MjGjRsxMzPDwsKiq6RzhDZt2sSmTZt6gM7mzZvZuHEjFstWsW3ZCrxWLmXvhsUcsDQkyEGXPe7aePlp4+g/D9M9M1ntq8wK72ms95uO66W5hNYbcqh5seKgplGmA+rwVJYsGUZKwH6FdUDV1NSQm5vLbmMzfuF1BeFEG+/H/zBwO6Biv0Y4VIvgHMXEmYZc3uNNeXk5DQ0NA74u4R3UKPa82VDzbR3c8BI7k5pdoclJDAw3bIV6K1Ed6MuOklVtajfB962KvdaOCLE9POt3kvk3v5W0iv9GAjv/txt6+izZx/1GUv8tvlbOnxV7/fKn2U2Em8qFfdhNmyR2k6WooDXaSYDGBZp3cPOU8TuokTuPHj2ivb2dyspKUlNTiYqK4siRIwQHBxMSEsLRo0eJjo4mNTWVwsJCKioqKC0tJTs7m4yMDA5bWaK70h31rVHvwsL9CDKG3pKShIXnO11BxSScEXM3sVlZFSsLC2xsbHBwcMDJyamr7O3tsbOzw9raGisrq+dAx8TEBBMTE8zMzHqAjrnRahyWGeG5chl71y/mgPlC9tvp4uOixSYfJdxT5xBSa6BQqOnRAXVSGcMNwzllJ3ZA9XdYWDqjqbS0lCNbt/K/LicRIpt5P+77AdoBBe9f/g7haBOCRwJ/19rACTsbysrKqK2tHfAOqHdQo9jzZkPN3QvQ6iMBm53ijbbJGRodRFWgVztqjYxqswTa9g/c9Wb/WZx/k/0nyYC/P0rqD5L6vUz9TqZkf/0PMvVHSev1n6DOZODeh/Q8SBVhsU+7yUpUzhrtRSWt2RWad0CLJ0+qd5L92Sc0jR1Fy/gxNIwZqdgaPYLi4Z9z6WMZqDn7ZkENiJ9a6+rqyM3NJSEhgaioKE6fPs25c+e4fPkyGRkZFBcXU1tbS2NjI3V1dRQXF5Odnc1Zzx0sX2SNktVptHekvoOa1y0ZeDHcLQaD9T2z0PO4hq57Gro7UtHdkYKOWyIzLY/zubYtqycr42lvi5eXFz4+Pvj5+bFnzx58fX3x9vbG09MTd3d3XFxcukDH1ta2q5OtL0VHFnSMjY2xXLseLy0DnD1UcE2bzcEafYVDTfB1A3xy52N/Xg196y/wM1rMndu3+12tkdquFRUVXPR0Z/SWAIRDtQyJ/WZgOqCS4f0rTxBOtiH4ZvDrJXbsW7WSgoICqqurB/xG/g5qFHvebKhpC4Kb/mKX0o1d0OIhBmWbXERV4EV21PUNcF+BdlNvp2aVZLjf38T5LzkfSgbb/UUCPH+WAR/5+nPPyvmL5Pkfiq/11UumByvytO55gd3kICpozW6ionbDC254Q+seSudNpWHsKJrHj6F+zEjF1ugRFA3/nNg3HGru3btHS0sL5eXlZGdnc/XqVRISErh69SrZ2dmUlZXR2NhIe3s7nZ2dtLa2UlVVRU5ODjHBQWzQXstUs6NouibzLiz8igCzKxcDr2z0PTPR25mBrnsaOjuuorM9GV23BHRdr6Dncgk954voOZ5F1+44GhahDDV0RWOcKgedHAgLCyMiIoKTJ09y4sQJjh07RkREBOHh4Rw8eJCAgAD8/f17gI6bmxvOzs44OjpiJ+lu27JlC5aWlpibm/cAHQsLC7YuXoGzvRJOyTPZX6WncKgJqTPEr1ATp5gZGLiOxE5Thbbahn5XaqS2a2VlJcnBQcxY64gQXMF7Fx9JMjUDsS7hB947cxshII8ha72w19Yl4+pVKioqaG9v79f3+7LzDmoUe95cqHmQDO3BotJyc684m+XGbmjxFNWAF9lRjbbwbePAX/PdS+Jwv7xPJdOLPxEH/eV+JFN/f0F9JFcfi69RoT3w70X+3EsQQaZXu2m7qKTd2CUqazf94WYgTfYLaRgzkuZxo6gfPULB9QVFwz4j9qO/4fS7//fGQg2Iak1DQwPl5eUUFRVRUFBAcXExNTU1NDc3c+vWLe7fv8/9+/d7KDuXz5zGTm8F0zaFMd8p/l1YeHcuPe2j3K4t4XoemejuzEB3Ryo621PQcUtC1y0ePdc49Fxi0XO6gJ7DabS3RjDPPJiZxntQWuPFFKMdTF3hxowVrixYtR0L7dVEONgSHR3N5cuXSUlJIS0tjZSUFBITE7uC3OfOnePkyZMcPXqUQ4cOERwcTFBQEP7+/vj4+PQAHScnJxwcHLqsKwsLC3Fy9PI1OG2ehkP8DIIqdEWoUWBrd2j9wh4dUGtnfkFDVr5Cvufb2tqoqKgg4+xZlhuZIwQU8N65e13QoWi15oPEp7wXdR/hQAnC5gMsU59L2oVzlJeX09raOqDrEt5BjWLPmws1nRHQcQjaQyRgs09UDG54v9iOagsa3OsuHC8O+MsfLplgPFSmPperzyQl+2syj88fJr7OrdOD+55kT1tgL3aThwicrb4igLYFQdtB7p22pWH0CJrHjqR+1BcKruEUDf2U2L//Faff/vcbDTUPHz6ks7OTlpYW6uvrqauro6mpifb29udCi3fv3qW5uZmCggJSUlLwMVqL+voA5jrEou+V/f8zC+pF9lG6BGCS0XVLlADMZfRcYtBzOo+u/Um0rA+jsXk/6hv8mLbakylGO5i+3JVZy13QW7GNVUutMTEwxn7henYuW8vedRsJs7Ul4uBB4uLiyMzMpKSkhMrKSiorKykvL6ekpIT8/HyysrJIT08nJSWF+Ph4YmJiOH/+PKdOnSIyMpLw8HCCg4MJDAzsoei4ubl1KTn2601x3aiM3WV1Asp0ONS8mPDGAeiASp7N6v0TWa45lOJz0Qr5Weno6KCqqoqs1FQc1poyxDcN4XQnHyT8OHBh4egvEcKqEOxOoKY8j+TwEMrKymhqahrQDqh3UKPY82ZCzddlcOsEdEZKwCZUnKVyM1BiR/k8b0c1bYN7lwb7ysUbfeFYyZC/0eIU44JRkmm9ksof8XzJ/n7BSMlzRott6G/aeZDSi93kJ4Jn234RRDvC+aHuIA2jR9AyZiQNo75QbI0cTtHnbwfUgAg2d+7c4datW9y6davPaa4PHz7k5s2blJSUkJ2dTZiFBVqrPJm59QK6Htd+ulAjn3/xyhHto678y9VugOmyj6LR23YOHbvjaFqFM8c0ANV13kxduZMpK7ajvMIVjRXOLFpuz7olVpgbGuNouAb3RSvYvngZrsuW4rhqBVs3bMDW1pbdu3cTFhbG6dOnSUhIoKioiLq6OlpbW2lra6Ojo4O2tjZu3LhBY2MjtbW1VFZWUlJSQkFBAdnZ2aSnp3d1r8XGxhIVFcWpU6eIiIggODiYgIAAdu/ezfbt23Gy3sr21WrYXlRjb4k24U2LFA410g4ok8NTWbx0GIn+AQpRLaQdUEVFRQSYWfBfO2MQjrfy/pUnA7cDKvYbhCP1CG4xjJq7lIse27s6oO7cudPv77mv8w5qFHveTKi5Fyculrx1AjqPQscRaA+T2FFBz9tRN7zg64rBvmrxfFUkDrErmihZzzBBVG+6atwLarxcTRDf25t4vr8pttvL2E20HRABtOOQCKS3jtOmO4PrI4ZRNuwzyhVcRZ99TOzf/iJCzUdvNtS8zmlvb6eiooL8/HxOb3dh6RI7lP+/9s48qsr0ytd2p7rTXUl6SFJZ6/a6967bnZuboVNDKlZVqiznqKWWFoqoKHBEQASUUQaZBxFkBhlkVEQRkEEZZFJEEZB5ENEDCDIfhoOSVDpVPdRz/ziczwNqxSQCQr/PWnupB3C9H3yH9/e9e//2tstg+7Ebi0DUTHcf7Qy4zc4T1ezwn0of+d6YKt69irZ3yZP0kccldrheZJvjObbYxLPBIoJVJgEs2+fLMpk3aw08+Uzmjr7+UQ7qWmO7w5ij2/Vw2bYLl+3aOO3cga2eLhb792NhYYGlpSVWVlZYWVmp6lscHfH19SU6OpqMjAzKy8u5e/cu/f39KJVKHj9+zOTkJJOTkzx+/BilUsno6CgjIyMMDg7S29tLd3c3crmc9vZ2mpubaWhokIROSUkJeXl5pKenk5iYSFhYGMd8fPCVfYJT5lrCGrVI6tad1V41Sd27OXVfh4DKTzmStopdZm+S6ugwKzOgxsfH6ezspK2tjQtuLvzI5SxLznbzl1d+P3fFwoVfsuR8H0sCrvG/dliSbGNJc3Mzcrl8TjdzIWpml1dP1Hw5BGM5qhjNhJF0UJyfSkclTaWjTj1JRw0nzfeKn+a+kaqDcdPyqQ69U9G4bEZ8NBUar2l+ftPy+S0QfgG+elwppZsYSoThMyohOnIBRjLo8zKh/O03uTEHUfHOm1z5fz/E/Y3vLSpRo1AouH//PnV1deTFRGCy3ZSPrc+j5X1tYY1LCHpW/UvVVP3LTan+RXta/UseO9xz0HZJR8shmU+tTrHOLIwVU+mj5QberJd5oi1zw1DPEYtdh7DT2Yed1mccXLsM2bs/Q2/pu2iv/JjNGzago6ODTCbDxMQEU1NTDh48iJmZmeRKsra2xt7eHjc3N06cOEFcXBzZ2dncunULuVz+wm31Hz16hFKplE7jNE905HI5ra2t1NbWcv36dXJyckhMTCQ8PJwTMi2Opq4lpG6rSnjMsqjRdEDtsH+LENluRkdGXvppzcTEBD09PbS3t1MYGsiHVkEsSbzPX+b99iWf1Ex1Kb72pFvxa6X/xWsl/6kSNRkKloRV8bqBB4F6etTU1NDe3j6n4xKEqJldXj1R85vKJ6Jm7BKMZqlqSkZSp9JRZ56ko5RX5nu1z2Y8b2qo5lpVJ+PmNapOvVKsekZofnzqa9r3zPeVvBBf/KaP/1RkqE7UFOdhJE0lSMdy6Mo+RvhPfjwnEfHTHxP1kx/j8Mb3Mf2Xf6Z0kYiasbExurq6qKur48qFVBx2GPLxoSS2epSwK/AVLRb+g/bpmemjK1Ppo2y2O1/gsyOn2WQZzVrTYJbv9+MjmQ8rZV5slHmyy8AFY70jHN5phr2WHk6btmC9bjlGq95G6+N/4aNf/RM/WfZP/PPPvsuyH/0La9asYf369WzdupVdu3Yhk8k4cOAA5ubmkrVaPUj06NGjuLu74+fnR0REBGfPnqWgoICamhq6urr+rJ4mmic6Q0NDdHV10dzcTFlZGWlpaSQmJhKyXxeXpDUE1mwhoWv2RU185y7C1A4o73dw2LqSQfmDl/5+efz4seSAKk9O5FNDB5acauEvLj2eJkD+2NOXJ18Lr5V+xWsl/8lrRf/ONwq/4BsFv+O13N/wV5cf8c2ccV7PHuH1i0P85almlpiFY7P5MypKSrhz5w6Dg4Mv9Xq/jueKmgvbIGX2Rc1XQtTMMcocGM+G8RxVn5rxSzCa/XQ66jeN873Sr+fujqm5SZ9MTQ5Xx/qviQ3TQ5Ey31fxwoyODDPee52vRi6qhOjYJb4ayeLf+9JIWf4hZ371/pxE8ocfkPzBe4QsfZfCjPRFIWomJibo7e2loaGBkuJiAgyMWXMwms2uBa9AsXDtH7RPax8re659ervTebbaJvDJoZOsNglk2VT9y2oDL7bI3Nlr4MyBPTZY7zDBfqsu1us/xXT5SnTfX8qGt3/O0p/+lLd/8jPe/8nP+OhnP2Hlmz9m1Ts/YsV7P2TZT/8ny99dyrp169iyZQu7d+/G0NBQ1el3qqGes7Mzbm5ueHp6SlPRQ0JCiI6Olro7l5WV0dzcTG9vLxMTEy/lZ6ouFu/q6qKmpobc3FxSU1MJNzXCLXoN/lWbie/cxemeWewq/GD6DCi94KUYrX+Trsqal3KNM1E3nqzMz8dUdoglEbdZkjnGa2qB8iLiRX36UvJfvFb8H1Pi5d94Le+3/NXlx3wzZ5y/zR7hW5mD/F16L/+Y2sn3z97ljcR6fhB1kzeCi/iOXy5LbOLZtHozN9NT59wB9SxR81XCJkj5jN/HbuSLU7MYsRv5MnYjoyFC1MwN/9YOyuwpUaMhbDTTUaPZ8MXcqeo/meEE1fypO1s04tPp0bp5alik5usan7+AUBcCNtXfZFx+ka9Gs/mvkYv8x3A65zyt8dPX47jeXnz37nnp4aevh7+BPoGG+wgzNSHJzobznh5cyc+npaVlwYuaR48e0d/fT1NTE5WVlcQfPswWo0DWO11mh1/lHIqar7NPz0wflTzDPp3CFus41puHS/bp5Qbe/FrmiZbMHZm+E+a7D2OrbYT9ll3Yrt+M6YoV7Hx/Keve+TlL33qLX/ziF7zzzju8/fbbvPnmm1K89dZbvPPOO1J88PYvWPHeB6xdu5YtW7agq6uLiYkJNjY2ODs74+3tzfHjxwkMDCQ0NJTIyEhOnTol9aNJT08nLy+P69ev09DQgFwuR6F4uXPXJiYm6O/vp7m5meLiYi5evEjkocN4BK/mWMVG4uSz21VYHSoH1EaMT/0KA61/pfFizqy8X0ZGRrh37x7VVVUcMz3MN4OusiR9SMMB9ZzUUfF/8I2iL1XiJf9z/ip3kr++pORvskf5VuYw38no4x8uPOB7Kfd4I6mJH8RU8v3QUv7R7zLf8UrndbdzfNslme8fTeKHTrEstT/J6iOh2Oww4EpiHC0tLfT09KBUKl/6NT+LmaKm8/hyPo/ZRG/YZnpCNtITsmlW42HoJh4Gf8INh/eFqJl1HhfDRBYos1SiRpmtOrlRi5rHN+d7hS/OFwNTU8O1p2L7jNg2IzQ/pq3qA7OAGBkZQS6Xc+PGDbKzs6m9cZ7fD6bz5VAaBZnBUmfV2Qh1+sDR0REfHx8iIyPJyMiguLiY5ubmBS9qQGWJvXPnDnV1dVzwcEVX343VRzLZ7ntzlkTNH7JPa6aPilXpo2fap0NYvt+PZbIp+7TMEx0DV/br2WOx0xwHbUNctHZjv3krh9avw2D1CrZ8/CErli9nxYoVLF++nI8++ogPP/yQ999/n/fee49f/vKX/PKXv+Tdd9+VQv3a0qVL+eCDD1ixYgUbNmxAS0sLfX19Dh06xNGjR/H19SUkJISYmBgSEhJITk4mNTWVjIwMcnJyyM/Pp7i4mPLycqqrq2lpaaGjo4PBwcFZsf0qFApVU7pr18jKyiLa1gEPn1V4ln/CqVnuKpz4YLc0A8r/xiYOJ3/MHv2fUxp2claudXR0FLlcTlNTE/G2dvwPnyyWnO9VOaDKVNO0v1H073zjyu/5Rv7nvJY7yV9fnuBvcsZ4PWuY71zs5x/SevjuOTlvnGnhB7G3eSOijO8G5PN3Phd53f0833JJ5rvOp/nfTvG85RDFKpsgtEzdMDKyw27/IbwMDxBocoBoGyuSAk6QmZlFVVUVnZ2dc+aA0hQ15/V/TYXrh1y0/phzlstInaO4YP0xFyx/hcvG/0uUqYkQNbPGROYTUaPMeiJqxrPhd3fne3V/PP0hqrqYdt0ncXf380Pz88Yuz/fq/yjU810qKyu5ePEiUVFRRIT5c6fqFG3VMVhaWnL48GFpHs7LDPUgQXt7e9zd3QkJCeHs2bOUlpbS2to65x1DZwP1U25tbS2XI0Iw2nGI5dapaHmXsSuojt1/TrHwC9e/lMywT2dO2acTn9in90/Zpw282Gzgjq6BCyZ77bDZeRDXnfvx0NHDTXsnDtu1MNfagt7WrWhra6Otrc327dvZunUrmzdvZsOGDaxfv55169axdu1a1qxZw+rVq1m1ahUrV65k5cqVrFixYlqsXLmS1atXT0s3GRsbc+TIEXx8fIiIiCApKYkLFy5MEzBlZWVUVFRQXV1NfX09zc3NtLe309nZSW9vLwqFYtb6mKg3enXB8Kmj7ng4rcBtDroKq+tqJAdU+ip2mb/JuSN2s+aAevDgAXfv3iXbx5M3HeNYcqaLv7jyJX995Xd8M3uMv81S8O2Lg/x9+kNV6ii5jTfi63gj8gbfC7rC3/tm8S2PVF53PcvfO5/hn44m8DPHGJbZhfGpuRcyE0es9lviJjPBx2AfXvp7cdPfg4OhIVYWFtjZ2eHq6oqfnx8xMTFkZGRQUVExpw4otagpzCsgy+BTyu02kWe+gQKLuYt8iw0UWW0k32QdSYfMaWxsFKLmpfNFBzzKVIWmuJnIm++V/en8vlc1N0kKgxmhPxWar0197gJD/Qvr9u3b5ObmkpiYSFBQEF5eXpxL8pfm4djb27/0cHR0lAo8/f39p9lw29vbX3raYD4YGxujs7OTuro6Cs8lY6O1j2WHzrDVs5RdgS9aLPyc9JGGffqZ6aPn2acNfflY5s0a2RP7tJmuNfa7zfDYvR9fXQN89uzFda8udnq6HJTJMDY25sCBAxgbG2NoaIi+vj579+5lz5496Orqoqury+7du9m5cyc6OjrSnzo6OuzYsUMSP88LHR0d9uzZg5GREdbW1ri7uxMaGsrp06fJysqiqKhIOoVpaGigubmZtrY27t+/T1dXFz09PfT39zM8PCx1dp7tn2tHRwcVFRXk5OQQ7+WP++HlOM9RV+FpDqictexweIsgg12Mjoy8dFEzMTHBw4cPuXv3LiVRYawy82FJUgd/k6Xg+yntvJHYwA+ib/H9kGL+0S+Hb3ul8brbOb7jfIYfHE3kR46xvHckgvWWfugeOIq5kQ1H95niZbAPHwN93PX34migj9XBg9KDjpWVFYcOHZIGjFpZWeHg4DDtRPfmzZtzLmpaW1spLi4mOTiYmKNHCTh8GG8TE9wNDXGVyXCVyXAxMHjp4SqT4W5oyDFTU4KsrDjt6UF6UhIVFRVC1Lx0Pq+CRxc1RE0m/LZyvlf15zMYpZpFdd94RhjNCI2P9fnN96r/aNTzXZqbmyktLSUjI4P4+HjCw8MJDAzE3ztDGRMAABROSURBVN8fPz8/jh8//tLD39+fgIAAKa2QkpJCfn4+t2/fprOzc86n8M4GSqWSnp4e6urqKL5yhWN7jVhldopPXa+wM+D2M1JQL2qfntl9V8M+bX2KdWahT9unDdww1HfEfNdhju46gI/ufnz3yjimr4+bgR5HDPUxNzWVBjdaWFhgZmaGqakpBw4ckKzUpqamUhw8eBBzc3MsLCwwNzeXNiL16d7hw4el/+95YWVlha2tLY6Ojnh5eREcHExiYiKZmZlcvXqV27dv09zczL1793jw4AG9vb1SI72RkRFGR0dRKpU8evRoztKVSqWSrq4uqqqqyMnJIe5ECN5mazhaMNVVuGf2e9VIDqh8tQNqBQP3Ol/692ByclKaZVZ+PoUd+46wJLyab/tm8y23FL7lksz3jibxf5zieMchijVWJ9A+4IKJkS32huZ4yozwMTDAU38vzgZ7sTE2xsLCQhIv6lla5ubm0r2knpJuZWUlpajd3d0lu35OTg5VVVV0dHTM2YY+NDREa2srJSUlpKWlERkZiY+PD05OTtjZ2UnX83X3+p8a6u+Di4sL/v7+xMfHk52dTXl5OXK5fFH8rnx1RM1vCuDxxam4BF8+nO8VvRx+26waBDktzJ4TUx9XFs/3qv8khoeHkcvl0gTq7OxsUlNTSU5OJikpiYSEhFmJxMRETp8+TUpKChkZGeTn51NRUUFbWxv9/f2z/rQ9F2gWC1dUVBBtZsEmkxA+OZrLDv9KdgfVTxcwX1v/otl992n79DKZDysNvNgo82CXgSvGe49gtdMM190mHNuzH9+9+vjo6+Es08N2v8pNpP6Fqd5YzMzMpm0ualFibW2NjY0NdnZ2007ZXFxccHV1xcPDA09PT3x8fPD19cXPz4+AgAACAgIICgoiJCSE0NBQaVp2aGgo4eHhREREEBERQWRkJHFxcSQnJ5OTk0NpaSm3b9+mtbWVrq4uBgYGGBkZYXx8nImJCamJ3nwxMTFBd3c3NTU1XL58mfiTkRw32YDTJVVX4dMPdUno2kVC1y5JhKjjZQmbhAcqB5R38Qb0QpZivOFNum7dnpXrHRoaor29ncqrV7Hbb8mPvdNYYRPE1oMe7DNxwHb/Idxlxnjry/DS34ur/h6O7N+Phbn514oX9f2lbp448/5ydXXF09MTX19fgoODiYmJITU1laKiIurr6+nu7n5qRMlsoVAoaGtro6ysTOV4Cw/H09MTR0dHbG1t50TUqOvLYmJiyMrKorKyctE8AL46ouZxhio+X0DFwC9KX+DUsE2rGWE5FZqvWc/3av9kJiYmGBgY4P79+zQ0NFBRUUFZWRklJSUUFRVx5cqVWYnCwkKKi4spLS2lvLycmpoa2tra6OnpWRRvUlA95aqPrWtqajjvcpRdMk/W2GehfbyCnQG30T729dOnp9mnDwROjQ/wZrXMiy0yD/YaOGO6xwa7XWa46xpzfM8+fPfq42Wgz9F9+lgZG0sbh7pGSr25qKdNf93m4uzsLG0uPj4+HD9+nICAAIKDgwkPDycyMpKYmBji4uJISkoiOTmZlJQUqZA3KyuLnJwc8vLyyM3NpaCgQAr1vVBUVERpaSk3b96ktraWO3fuSFPPx8fH53Rw4YugTsnU1dWRm5tLQkICAUZbcM5cS0TLNqKadQir287J5u1EtWoTc3cHsfd1iOvY+VKFTuSd7fhe24hx7K8w2PavNGRkz5oD6v79+1RVVZHi7UOcnT0Rloc5cdAEV2NjrGd0d37ePabZX2imeHF3d8fLywtfX1/8/f0JDAwkJCREcridOXOGjIwMCgsLqaqqor29fdYKwZ/3PZDL5dy6dYvMzEzi4uIIDAzE29sbNzc3adjpbISzszPu7u4cO3aMkJAQkpKSyMvLo7a2lu7u7jlzgM0mr46o+W0hfNkz36uYHT5vUw3b1IyuI9ND/frgyfle7Z+FUqlkaGiInp4e5HI5d+/epaWlhebmZpqammYlmpubaW5u5s6dO9y7d4+uri76+/sZHR1d8K4nTRQKBe3t7dTW1pITEojhTmuW26az7Vg5Oj4l7PDIY4f7JbRdMtjmkMIW69inpk//WubJNpkbMn0nzHZb4rj7IF66Rqr0kZ4+7gZ6OBgacHgqfaTeWA4dOjTtyXjm5mJra8uRI0dwcHDAycnpuZtLaGgoJ0+eJCYmhvj4eM6cOUNKSgrp6elkZmZy+fJlqYD32rVr3Lhxg8rKSqqrq6mtraW+vp7Gxkbp562Ou3fv0tbWRnt7O3K5nK6uLvr6+hgaGnqlT+rUTekaGxvJy8sjJSWFEBMd7FJWYX12Nban1+KauRGfK5/if+0zgiq0CKneRlj9Nk42bSeyVZvouzs4NUPoJP4xQqd7N9Ht2vjf3MThs8vZY/BzikPCZs0B1dnZya1btygoKOD06dMEBgbi4uKCjY2NJGI07y+1QD5y5AiOjo44OTnh4uKCu7u7JJD9/Pwk8RIeHk5UVJQkjs+ePcuFCxfIzMwkNzeXwsJCysvLqauro729nd7e3jk7pQFV/WF3dzf19fUUFRWRlpZGXFwcERERhISEEBQURGBgoHRC+TJDU+AlJSWRmZnJ9evXaWlpoa+v75UT/X8Kr46oWez0BammiXe7qKZcPzNc4NGN+V7pn83k5CRKpZKRkREUCgVDQ0MMDg7OSSgUCsbGxhbFE8dM1EWldXV1FJxJ5JDWfj62Os9Wx1Q2W0ar7NNG/izb58MKmco+rZo+7cDhqenTPnv2c3yvAT56erju08fWUIb5jPTR8wSMpn3+WU/H3t7e+Pr6cuLECYKDgwkLCyMqKorY2FgSExOn2aezs7PJy8ujqKiIq1evcuPGDaqqqqitraWxsZHW1lbu3r0rCZSenh76+vqkGhiFQiHF8PAwCoVCqosZGxt7pYWMJuoTuKamJq5cuUJaWhoxB/cRH6mDR8RWbMI3YBKyhn3By9kfuhyzqJXYnl6LS8YneOd/it/VrQTenBI6dduIaNQQOvd0iJP/YaGjckDtILDqU+zTV7HT4k1S7GxQKpWzUiysrg3Ly8sjPj6eEydO4ObmhoODg3RvqcWxZlpSnZI8ceIEQUFB0umeur9QcnIy58+ff+r+Ki0tle6vuro6yd2mTkfOpaABlZAdHBxU9eyprqakpIScnBzS0tI4f/48KSkpnD17dtZC/R7Mzc2lrKyM+vp6Ojs7F0WRMAhRM3dMVk9NE9cMj6dfEwieg1KppLu7W1UsnJuLl64xvzKJYJXM+8n06T22WO82x03XBN89+ziuZ4CXvh7O+/SxMTJ6ZmGl5vG+pkVeM33k5OQ0rfuuZvpI/XQcHR1NbGys9HScmprKxYsXuXTp0jT79M2bN6murqauro6mpiZaW1u5d+8eHR0ddHd309fXJ03BVk8wn5iY4NGjR4viSXImw8PDkhsmJSWF0GO+RBw+RKT5Pk5Z6XLKUYcIDy2CArfhFf4ZduEbMQ1dw77gFRiGfMzByBXYJK3FOX0DXnmb8SvdSuANLYKrthFWOyV0WrSJbtNWCZ2OncR3PhE6p3t2E9exk5DarTjnrEXH8S0C9XUYVShmrVi4tbWV0tJSUlNTiY6OliaVe3t7S+LF39+foKAgqTnizNO9tLQ0srKyuHz5MoWFhZSUlFBeXs6tW7e4ffs29fX1tLS0SOK4s7OTnp4eBgYGpIefuUo5zUSpVNLf38+9e/doamqiqqqK8vJyysrKuHbtGqWlpbMSV69e5fr169y8eVMqnO/o6GB4eHjRvLeEqJlLBsKh9/hU+M6I46BInu8VCl5hHj16RG9vL42Njdy4cYNYMws89S05pn+QgH0m+O/bh/c+AxwNDbA8cOCZttaZxZXq9NHXCRj1+AD10XVERIS0wagLtNPS0sjMzOTSpUsUFBQ8c4NR26c1N5j5dh+9Cqgb8JWVlXH+/HkiIiI4fvy4lJKxPHAABz1DvAwMCDbZS/RhXU456HDSYxshAdvwCf8M+/CNHAxdi2HwSgyDP8b05AqsEtZwNG09XrmbOV66lYAbWgRXaUlC52SLNlFTQidWrkNY42d4FKxjl88vsN+ynIF7HbNWVyOXy6muriY/P5/U1FTi4+OJjo4mKipKureSkpJISUmRUkea99ZMcaxpzdcUx2oBMzo6yvj4+Ct1b42PjzM4OMjDhw/p6Ojg3r17Uhp1NkNT5D18+HBW+zDNB0LUzCWTNao0VF/gs2NydmauCBYHk5OTDAwM0NLSwrVr10hNSiTO15tjnp64uLjg4OAg1SXMtLU+r/7lWekjzSdkdf1LQkICZ86c4fz586Snp5OdnS3VJ6jTR5WVldTU1NDQ0DDtCbmrq4uHDx8KAfMc1A34KioqyMjIkCy+Dg4OWFtbTyu+Vv/b4sAB7PX342UgI9hIj2gLXU7Z7yTSfTuhAdvwDdfCMWITZmG/xjB4JfuCl2MSsQLL+NU4pa7H8/JmjpdsIaD8M4IrVUInvHEbx65+gl7oUow2vEnnzapZud6JiQn6+vpoa2ujsrKS4uJiLl26RGZmJpmZmVJjxKKiIqmuSl1T1dTUJNXOyeVyyZo/MDDw1MneQjh5mJycZHx8XJrmrk6nzmZopmoXY5peiJq5ZjBSdWIzEA79YU/+PhA+3ysTLADUxcLl5eVkZWURGxuLr68vTk5Okh1Us7hSLWA0619m1ieo3Uea9S+auXfN7rvqTUZd//Ks9FFvb++09NH4+LgQMF+DOq1YU1NDXl4eSUlJBAcH4+npiZOTE0eOHJHGjKhThpppQmtraywtLTEzNcVWzxAPg30EGukRZbGHU3Y7iXbVJtRvG35hWhyN2IxF2Dr2Twkd4/DlHI5djcO5dXhe3oxP4SZMEz/CYPu/Up+WOWs/r9HRUakRX0NDAzU1NVRVVUn3lVoYaxZ+q4Xx0NCQJF7EfSWYiRA1c81kFQyegsGY6TGeO98rEywAxsbG6Orqorq6msuXL5OYmCjZQV1dXadZN59X/xIREUF0dPRT7pBn1b/MHB+gfkqeKWDUT3/q/i9ik3lxHj9+TH9/P3fu3OH69etcvHiR+Ph4wsLC8PPzw8vLC3d3d5ydnXF0dMTe3h47O7unhM7Mgm5LS0sOHjyIjf5+3PRlBOzX56T5XmLsdhHtqk2Y7zZOhG7DJeJTDoevxyhkFYahK5BFfIiO/k8pDAyZ1bTE2NgYQ0NDPHz4kK6uLjo7O3nw4IFUFD7zvhLiRfAiCFEzHwwlPh2/65jvVQkWABMTE1JdjbojaWxsLKGhoQQEBODv7//M9FFcXNy0+hd1geXM+hd1+kizRkGde9d0Hon00ctlZGSEBw8e0NjYyLVr18jJyeHs2bPExcURGRlJWFiY1Jnbx8cHT09PSeg4OTl9rdBRd9W1trbGysoKMzMzrGVGuOnv48R+A06a7SX2iC6nXHUIO7aNoEht3I5vINnSbE7SOBMTE4yPj0uxUFJHglcTIWrmg8floEgBxVnVnyOp870iwQJieHhYsoMWFRWRkZFBcnIyiYmJJCYmTnMfaaaPZtqnNd1H7e3t0umLOOafex4/fszw8DCdnZ1S1+ji4mLy8vLIzMwkNTWVs2fPkpCQQExMzDSh4+fnx7Fjx6ad6KhnrWkKHfXICs0icXWBuJ2dHR62R4g66kqatwdX/F0ojghBoVAIgSFYUAhRMx98OQwjaU9isnq+VyRYQCiVSh4+fEhbWxu3b9/m6tWrFBYWkp+fT35+/jSHiDp9pBYwd+7cmeYQ0SyyVDtE1PZpwdzy6NEjFAoFvb293L9/n5aWFurr66msrOT69euUlJRQUFDA5cuXyczM5MKFC6SkpJCUlERsbKwkdIKCgvD398fX1xdvb2/c3d2lLrVqoWNrayulqNSt893c3AgNDSU1NZXy8nLa2toWTZdZwX8fhKiZL5RFMJqtii8G53s1ggXGyMgIvb29yOVyWlpaaGhooLa2lrq6ume6jxaCxVWgYmJigpGRkWn1Jvfu3aOtrY2mpiZqa2upqqrixo0bXLt2jcLCQnJzc8nKyiItLU0SOnFxcURFRREeHk5wcDAnTpyQhI6Hh8e0GiwXFxe8vLwIDAwkMTGR/Px86urq6OnpEaJGsKAQoma++LcOGMsBZf58r0SwQBkbG2N4eJje3l56enro7u6elj5SO5BE+mjh8ujRI8bHxxkZGWF4eJiBgQFJ6Mjlctra2mhubqauro6qqipu3rzJ1atXKSoqIi8vj+zs7KeETnR0NOHh4YSEhEh1Ouo6rMjISM6dO0dxcTGNjY08fPhwwXRnFghAiJr5RZkLnzfP9yoECxylUolSqZxmnRYCZnEyOTkpCZ3R0VEUCgWDg4P09vby4MEDad5ac3Mz9fX10onO1atXKS4uJj8/n5ycHNLT00lNTSU5OZmEhATJCXfu3DkuXbpEeXk5ra2t9Pf3i1SkYEEhRM188tvb870CgUCwwFELHaVSyejoKCMjIwwODtLX10d3d7ckdFpbW2loaKC6upqKigquX79OcXExBQUF5OXlkZ+fLw17bGhoQC6Xo1Ao5vvyBII/CiFqBAKBYJExOTnJ48ePpwmdoaEhent76e7upqOjg/b2dlpbW2lqaqKurk6qx2ptbaWjo4OBgQFRTyNYcAhRIxAIBP9NUJ/oqNvyDw8P09/fL9VlqeuxhoeHRS2NYEEiRI1AIBD8N2ZycpKJiQmpNkvUYwkWMkLUCAQCgUAgWBQIUSMQCAQCgWBRIESNQCAQCASCRYEQNQKBQCAQCBYFQtQIBAKBQCBYFAhRIxAIBAKBYFEgRI1AIBAIBIJFgRA1AoFAIBAIFgVC1AgEAoFAIFgUCFEjEAgEAoFgUSBEjUAgEAgEgkWBEDUCgUAgEAgWBULUCAQCgUAgWBQIUSMQCAQCgWBRIESNQCAQCASCRYEQNQKBQCAQCBYF/x8wBP6twlc4+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357108" y="2274724"/>
            <a:ext cx="6339092" cy="4773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ctr">
              <a:lnSpc>
                <a:spcPct val="107000"/>
              </a:lnSpc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7.00 – 16.00 – godziny pracy przedszkola,</a:t>
            </a:r>
          </a:p>
          <a:p>
            <a:pPr marL="171450" indent="-171450" algn="ctr">
              <a:lnSpc>
                <a:spcPct val="107000"/>
              </a:lnSpc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ctr">
              <a:lnSpc>
                <a:spcPct val="107000"/>
              </a:lnSpc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8.00 – 13.00 – opieka przedszkolna – bezpłatna,</a:t>
            </a:r>
          </a:p>
          <a:p>
            <a:pPr marL="171450" indent="-171450" algn="ctr">
              <a:lnSpc>
                <a:spcPct val="107000"/>
              </a:lnSpc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ctr">
              <a:lnSpc>
                <a:spcPct val="107000"/>
              </a:lnSpc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od 7.00 do 8.00 oraz po godzinie 13.00 – każda rozpoczęta godzina – 1,44 zł.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(nie dotyczy dzieci 6 – letnich).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523998" y="304800"/>
            <a:ext cx="6473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OPIEKA PRZEDSZKOLNA</a:t>
            </a:r>
            <a:endParaRPr lang="pl-PL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375969" y="285939"/>
            <a:ext cx="6629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solidFill>
                  <a:srgbClr val="FFFF00"/>
                </a:solidFill>
                <a:latin typeface="Comic Sans MS" panose="030F0702030302020204" pitchFamily="66" charset="0"/>
              </a:rPr>
              <a:t>OPIEKA PRZEDSZKOLNA</a:t>
            </a:r>
          </a:p>
        </p:txBody>
      </p:sp>
    </p:spTree>
    <p:extLst>
      <p:ext uri="{BB962C8B-B14F-4D97-AF65-F5344CB8AC3E}">
        <p14:creationId xmlns:p14="http://schemas.microsoft.com/office/powerpoint/2010/main" val="2213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00100" y="152400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DLA RADY RODZICÓW </a:t>
            </a:r>
          </a:p>
          <a:p>
            <a:pPr algn="ctr"/>
            <a:r>
              <a:rPr lang="pl-PL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PRZY PRZEDSZKOLU NR 2 </a:t>
            </a:r>
          </a:p>
          <a:p>
            <a:pPr algn="ctr"/>
            <a:r>
              <a:rPr lang="pl-PL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 ŁĘCZYCY</a:t>
            </a:r>
            <a:endParaRPr lang="pl-PL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900" y="148628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DLA RADY RODZICÓW </a:t>
            </a:r>
          </a:p>
          <a:p>
            <a:pPr algn="ctr"/>
            <a:r>
              <a:rPr lang="pl-PL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PRZY PRZEDSZKOLU NR 2 </a:t>
            </a:r>
          </a:p>
          <a:p>
            <a:pPr algn="ctr"/>
            <a:r>
              <a:rPr lang="pl-PL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 ŁĘCZYCY</a:t>
            </a:r>
            <a:endParaRPr lang="pl-PL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409700" y="3657600"/>
            <a:ext cx="6096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700" dirty="0" smtClean="0">
                <a:latin typeface="Comic Sans MS" panose="030F0702030302020204" pitchFamily="66" charset="0"/>
              </a:rPr>
              <a:t>Numer konta:</a:t>
            </a:r>
          </a:p>
          <a:p>
            <a:pPr algn="ctr"/>
            <a:endParaRPr lang="pl-PL" sz="2700" dirty="0" smtClean="0">
              <a:latin typeface="Comic Sans MS" panose="030F0702030302020204" pitchFamily="66" charset="0"/>
            </a:endParaRPr>
          </a:p>
          <a:p>
            <a:pPr algn="ctr"/>
            <a:r>
              <a:rPr lang="pl-PL" sz="2700" dirty="0" smtClean="0">
                <a:latin typeface="Comic Sans MS" panose="030F0702030302020204" pitchFamily="66" charset="0"/>
              </a:rPr>
              <a:t>96 9029 0000 2001 0104 6096 0001</a:t>
            </a:r>
            <a:endParaRPr lang="pl-PL" sz="27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6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355399"/>
            <a:ext cx="7489013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sz="4000" b="1" spc="-5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pl-PL" sz="4000" b="1" spc="-5" dirty="0" smtClean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sz="4000" b="1" spc="-5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Tel</a:t>
            </a:r>
            <a:r>
              <a:rPr sz="4000" spc="-5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pl-PL" sz="4000" spc="-5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sz="4000" b="1" u="sng" spc="-5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pl-PL" sz="4000" b="1" u="sng" spc="-5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4</a:t>
            </a:r>
            <a:r>
              <a:rPr lang="pl-PL" sz="4000" b="1" u="sng" spc="-5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pl-PL" sz="4000" b="1" u="sng" spc="-5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721 03 52</a:t>
            </a:r>
            <a:endParaRPr sz="4000" b="1" u="sng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400" y="2719851"/>
            <a:ext cx="7696200" cy="1243289"/>
          </a:xfrm>
          <a:prstGeom prst="rect">
            <a:avLst/>
          </a:prstGeom>
          <a:ln>
            <a:noFill/>
          </a:ln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4800"/>
              </a:spcBef>
            </a:pPr>
            <a:r>
              <a:rPr lang="pl-PL" sz="4000" b="1" spc="-5" dirty="0" smtClean="0">
                <a:latin typeface="Comic Sans MS"/>
                <a:cs typeface="Comic Sans MS"/>
              </a:rPr>
              <a:t>Adres </a:t>
            </a:r>
            <a:r>
              <a:rPr sz="4000" b="1" spc="-5" dirty="0" smtClean="0">
                <a:latin typeface="Comic Sans MS"/>
                <a:cs typeface="Comic Sans MS"/>
              </a:rPr>
              <a:t>e–mail</a:t>
            </a:r>
            <a:r>
              <a:rPr lang="pl-PL" sz="4000" b="1" spc="-5" dirty="0" smtClean="0">
                <a:latin typeface="Comic Sans MS"/>
                <a:cs typeface="Comic Sans MS"/>
              </a:rPr>
              <a:t>:</a:t>
            </a:r>
            <a:r>
              <a:rPr sz="4000" b="1" spc="-5" dirty="0" smtClean="0">
                <a:latin typeface="Comic Sans MS"/>
                <a:cs typeface="Comic Sans MS"/>
              </a:rPr>
              <a:t> </a:t>
            </a:r>
            <a:r>
              <a:rPr sz="4000" b="1" u="sng" spc="-5" dirty="0" err="1" smtClean="0">
                <a:solidFill>
                  <a:srgbClr val="FFFF00"/>
                </a:solidFill>
                <a:uFill>
                  <a:solidFill>
                    <a:srgbClr val="00B100"/>
                  </a:solidFill>
                </a:uFill>
                <a:latin typeface="Comic Sans MS"/>
                <a:cs typeface="Comic Sans MS"/>
              </a:rPr>
              <a:t>przedszkole</a:t>
            </a:r>
            <a:r>
              <a:rPr sz="4000" b="1" u="sng" spc="-5" dirty="0" smtClean="0">
                <a:solidFill>
                  <a:srgbClr val="FFFF00"/>
                </a:solidFill>
                <a:uFill>
                  <a:solidFill>
                    <a:srgbClr val="00B100"/>
                  </a:solidFill>
                </a:uFill>
                <a:latin typeface="Comic Sans MS"/>
                <a:cs typeface="Comic Sans MS"/>
              </a:rPr>
              <a:t>@</a:t>
            </a:r>
            <a:r>
              <a:rPr lang="pl-PL" sz="4000" b="1" u="sng" spc="-5" dirty="0" smtClean="0">
                <a:solidFill>
                  <a:srgbClr val="FFFF00"/>
                </a:solidFill>
                <a:uFill>
                  <a:solidFill>
                    <a:srgbClr val="00B100"/>
                  </a:solidFill>
                </a:uFill>
                <a:latin typeface="Comic Sans MS"/>
                <a:cs typeface="Comic Sans MS"/>
              </a:rPr>
              <a:t>p2leczyca.edu.pl </a:t>
            </a:r>
            <a:endParaRPr sz="4000" u="sng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272282" y="-9053"/>
            <a:ext cx="6170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KONTAKT DO PRZEDSZKOLA</a:t>
            </a:r>
            <a:endParaRPr lang="pl-PL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295400" y="-56158"/>
            <a:ext cx="6019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solidFill>
                  <a:srgbClr val="FFFF00"/>
                </a:solidFill>
                <a:latin typeface="Comic Sans MS" panose="030F0702030302020204" pitchFamily="66" charset="0"/>
              </a:rPr>
              <a:t>KONTAKT DO PRZEDSZKOLA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609600" y="4267200"/>
            <a:ext cx="7035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atin typeface="Comic Sans MS" panose="030F0702030302020204" pitchFamily="66" charset="0"/>
              </a:rPr>
              <a:t>Adres strony internetowej:</a:t>
            </a:r>
          </a:p>
          <a:p>
            <a:pPr algn="ctr"/>
            <a:r>
              <a:rPr lang="pl-PL" sz="4000" b="1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www.p2leczyca.edu.pl</a:t>
            </a:r>
            <a:r>
              <a:rPr lang="pl-PL" sz="4000" b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3" name="Prostokąt 2"/>
          <p:cNvSpPr/>
          <p:nvPr/>
        </p:nvSpPr>
        <p:spPr>
          <a:xfrm>
            <a:off x="3153983" y="3244334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3"/>
              </a:rPr>
              <a:t>http://p2leczyca.edu.pl/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285436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ŹRÓDŁA</a:t>
            </a:r>
            <a:endParaRPr lang="pl-PL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3000" y="3962400"/>
            <a:ext cx="6347714" cy="1447800"/>
          </a:xfrm>
        </p:spPr>
        <p:txBody>
          <a:bodyPr/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Grafiki wykorzystane w prezentacji, zaczerpnięte zostały z „Google Grafika”</a:t>
            </a:r>
            <a:endParaRPr lang="pl-PL" dirty="0">
              <a:latin typeface="Comic Sans MS" panose="030F0702030302020204" pitchFamily="66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76600" y="237950"/>
            <a:ext cx="3092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ŹRÓDŁA</a:t>
            </a:r>
            <a:endParaRPr lang="pl-PL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9164639" cy="688019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8864" y="509755"/>
            <a:ext cx="448691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b="1" u="sng" spc="-5" dirty="0">
                <a:latin typeface="Comic Sans MS"/>
                <a:cs typeface="Comic Sans MS"/>
              </a:rPr>
              <a:t>NASZE</a:t>
            </a:r>
            <a:r>
              <a:rPr b="1" u="sng" spc="-50" dirty="0">
                <a:latin typeface="Comic Sans MS"/>
                <a:cs typeface="Comic Sans MS"/>
              </a:rPr>
              <a:t> </a:t>
            </a:r>
            <a:r>
              <a:rPr b="1" u="sng" dirty="0">
                <a:latin typeface="Comic Sans MS"/>
                <a:cs typeface="Comic Sans MS"/>
              </a:rPr>
              <a:t>MOTTO:</a:t>
            </a:r>
          </a:p>
        </p:txBody>
      </p:sp>
      <p:sp>
        <p:nvSpPr>
          <p:cNvPr id="10" name="AutoShape 2" descr="Twoje dziecko szczęśliwe w przedszkolu” Jovanka Jovičić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4" descr="Twoje dziecko szczęśliwe w przedszkolu” Jovanka Jovičić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AutoShape 6" descr="Twoje dziecko szczęśliwe w przedszkolu” Jovanka Jovičić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1002506" y="1524000"/>
            <a:ext cx="7159625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l-PL" dirty="0" smtClean="0">
                <a:latin typeface="Comic Sans MS" panose="030F0702030302020204" pitchFamily="66" charset="0"/>
              </a:rPr>
              <a:t>„Wszystkiego, co naprawdę trzeba wiedzieć, o tym jak żyć,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l-PL" dirty="0" smtClean="0">
                <a:latin typeface="Comic Sans MS" panose="030F0702030302020204" pitchFamily="66" charset="0"/>
              </a:rPr>
              <a:t>co robić i jak postępować, </a:t>
            </a:r>
            <a:r>
              <a:rPr lang="pl-PL" spc="-5" dirty="0">
                <a:latin typeface="Comic Sans MS" panose="030F0702030302020204" pitchFamily="66" charset="0"/>
                <a:cs typeface="Comic Sans MS"/>
              </a:rPr>
              <a:t>nauczyłem </a:t>
            </a:r>
            <a:r>
              <a:rPr lang="pl-PL" dirty="0">
                <a:latin typeface="Comic Sans MS" panose="030F0702030302020204" pitchFamily="66" charset="0"/>
                <a:cs typeface="Comic Sans MS"/>
              </a:rPr>
              <a:t>się w </a:t>
            </a:r>
            <a:r>
              <a:rPr lang="pl-PL" spc="-5" dirty="0">
                <a:latin typeface="Comic Sans MS" panose="030F0702030302020204" pitchFamily="66" charset="0"/>
                <a:cs typeface="Comic Sans MS"/>
              </a:rPr>
              <a:t>przedszkolu.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l-PL" spc="-5" dirty="0">
                <a:latin typeface="Comic Sans MS" panose="030F0702030302020204" pitchFamily="66" charset="0"/>
                <a:cs typeface="Comic Sans MS"/>
              </a:rPr>
              <a:t>Mądrość nie  </a:t>
            </a:r>
            <a:r>
              <a:rPr lang="pl-PL" dirty="0">
                <a:latin typeface="Comic Sans MS" panose="030F0702030302020204" pitchFamily="66" charset="0"/>
                <a:cs typeface="Comic Sans MS"/>
              </a:rPr>
              <a:t>znajdowała się na </a:t>
            </a:r>
            <a:r>
              <a:rPr lang="pl-PL" spc="-5" dirty="0">
                <a:latin typeface="Comic Sans MS" panose="030F0702030302020204" pitchFamily="66" charset="0"/>
                <a:cs typeface="Comic Sans MS"/>
              </a:rPr>
              <a:t>szczycie wiedzy zdobytej </a:t>
            </a:r>
            <a:endParaRPr lang="pl-PL" spc="-5" dirty="0" smtClean="0">
              <a:latin typeface="Comic Sans MS" panose="030F0702030302020204" pitchFamily="66" charset="0"/>
              <a:cs typeface="Comic Sans MS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l-PL" dirty="0" smtClean="0">
                <a:latin typeface="Comic Sans MS" panose="030F0702030302020204" pitchFamily="66" charset="0"/>
                <a:cs typeface="Comic Sans MS"/>
              </a:rPr>
              <a:t>w </a:t>
            </a:r>
            <a:r>
              <a:rPr lang="pl-PL" dirty="0">
                <a:latin typeface="Comic Sans MS" panose="030F0702030302020204" pitchFamily="66" charset="0"/>
                <a:cs typeface="Comic Sans MS"/>
              </a:rPr>
              <a:t>szkole </a:t>
            </a:r>
            <a:r>
              <a:rPr lang="pl-PL" spc="-5" dirty="0">
                <a:latin typeface="Comic Sans MS" panose="030F0702030302020204" pitchFamily="66" charset="0"/>
                <a:cs typeface="Comic Sans MS"/>
              </a:rPr>
              <a:t>średniej, </a:t>
            </a:r>
            <a:r>
              <a:rPr lang="pl-PL" dirty="0" smtClean="0">
                <a:latin typeface="Comic Sans MS" panose="030F0702030302020204" pitchFamily="66" charset="0"/>
                <a:cs typeface="Comic Sans MS"/>
              </a:rPr>
              <a:t>ale </a:t>
            </a:r>
            <a:r>
              <a:rPr lang="pl-PL" dirty="0">
                <a:latin typeface="Comic Sans MS" panose="030F0702030302020204" pitchFamily="66" charset="0"/>
                <a:cs typeface="Comic Sans MS"/>
              </a:rPr>
              <a:t>w </a:t>
            </a:r>
            <a:r>
              <a:rPr lang="pl-PL" spc="-10" dirty="0">
                <a:latin typeface="Comic Sans MS" panose="030F0702030302020204" pitchFamily="66" charset="0"/>
                <a:cs typeface="Comic Sans MS"/>
              </a:rPr>
              <a:t>przedszkolnej </a:t>
            </a:r>
            <a:r>
              <a:rPr lang="pl-PL" spc="-5" dirty="0">
                <a:latin typeface="Comic Sans MS" panose="030F0702030302020204" pitchFamily="66" charset="0"/>
                <a:cs typeface="Comic Sans MS"/>
              </a:rPr>
              <a:t>piaskownicy.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l-PL" spc="-5" dirty="0">
                <a:latin typeface="Comic Sans MS" panose="030F0702030302020204" pitchFamily="66" charset="0"/>
                <a:cs typeface="Comic Sans MS"/>
              </a:rPr>
              <a:t>Tam się nauczyłem, że trzeba</a:t>
            </a:r>
            <a:r>
              <a:rPr lang="pl-PL" spc="-5" dirty="0" smtClean="0">
                <a:latin typeface="Comic Sans MS" panose="030F0702030302020204" pitchFamily="66" charset="0"/>
                <a:cs typeface="Comic Sans MS"/>
              </a:rPr>
              <a:t>: </a:t>
            </a:r>
            <a:endParaRPr lang="pl-PL" dirty="0">
              <a:latin typeface="Comic Sans MS" panose="030F0702030302020204" pitchFamily="66" charset="0"/>
              <a:cs typeface="Comic Sans MS"/>
            </a:endParaRP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99000"/>
              </a:schemeClr>
            </a:gs>
            <a:gs pos="60000">
              <a:schemeClr val="accent1">
                <a:lumMod val="45000"/>
                <a:lumOff val="5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52400" y="1468599"/>
            <a:ext cx="6934200" cy="5310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Dzielić </a:t>
            </a: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się wszystkim.</a:t>
            </a:r>
          </a:p>
          <a:p>
            <a:pPr marL="285750" indent="-285750" algn="ctr"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Grać i bawić się </a:t>
            </a: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uczciwie.</a:t>
            </a:r>
          </a:p>
          <a:p>
            <a:pPr marL="285750" indent="-285750" algn="ctr"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Nie </a:t>
            </a: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bić </a:t>
            </a: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innych.</a:t>
            </a:r>
          </a:p>
          <a:p>
            <a:pPr marL="285750" indent="-285750" algn="ctr"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Odkładać </a:t>
            </a: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rzeczy </a:t>
            </a: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miejsce.</a:t>
            </a:r>
            <a:endParaRPr lang="pl-PL" sz="1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Sprzątać </a:t>
            </a: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 sobie.</a:t>
            </a:r>
          </a:p>
          <a:p>
            <a:pPr marL="285750" indent="-285750" algn="ctr"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Nie </a:t>
            </a: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brać </a:t>
            </a: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rzeczy, które do </a:t>
            </a: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mnie </a:t>
            </a: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nie należą.</a:t>
            </a:r>
          </a:p>
          <a:p>
            <a:pPr marL="285750" indent="-285750" algn="ctr"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Przepraszać, jeśli się kogoś uraziło.</a:t>
            </a:r>
            <a:endParaRPr lang="pl-PL" sz="1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Myć </a:t>
            </a: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ręce przed jedzeniem.</a:t>
            </a:r>
          </a:p>
          <a:p>
            <a:pPr marL="285750" indent="-285750" algn="ctr"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Spuszczać </a:t>
            </a:r>
            <a:r>
              <a:rPr lang="pl-PL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wodę w toalecie</a:t>
            </a:r>
            <a:r>
              <a:rPr lang="pl-PL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ctr"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Prowadzić </a:t>
            </a: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życie zrównoważone - codziennie trochę się </a:t>
            </a: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pouczyć, </a:t>
            </a: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trochę </a:t>
            </a: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porozmyślać, porysować, </a:t>
            </a: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coś </a:t>
            </a: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namalować, </a:t>
            </a: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trochę </a:t>
            </a: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pośpiewać </a:t>
            </a: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potańczyć, pobawić </a:t>
            </a: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się i trochę </a:t>
            </a: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popracować.</a:t>
            </a:r>
            <a:endParaRPr lang="pl-PL" sz="1400" dirty="0">
              <a:solidFill>
                <a:prstClr val="black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ctr">
              <a:lnSpc>
                <a:spcPct val="107000"/>
              </a:lnSpc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Zdrzemnąć </a:t>
            </a: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się po południu.</a:t>
            </a:r>
          </a:p>
          <a:p>
            <a:pPr marL="285750" lvl="0" indent="-285750" algn="ctr">
              <a:lnSpc>
                <a:spcPct val="107000"/>
              </a:lnSpc>
              <a:spcAft>
                <a:spcPts val="80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Wychodząc w świat, </a:t>
            </a: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uważać na </a:t>
            </a: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ruch uliczny: </a:t>
            </a: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wziąć </a:t>
            </a: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kogoś za rękę i </a:t>
            </a: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trzymać </a:t>
            </a:r>
            <a:r>
              <a:rPr lang="pl-PL" sz="14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się razem</a:t>
            </a:r>
            <a:r>
              <a:rPr lang="pl-PL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pl-PL" sz="1400" dirty="0">
              <a:solidFill>
                <a:prstClr val="black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pl-PL" sz="1000" i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Robert </a:t>
            </a:r>
            <a:r>
              <a:rPr lang="pl-PL" sz="1000" i="1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Fulghum</a:t>
            </a:r>
            <a:r>
              <a:rPr lang="pl-PL" sz="1000" i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,,Wszystko, co naprawdę trzeba wiedzieć, nauczyłem się w przedszkolu” </a:t>
            </a:r>
          </a:p>
          <a:p>
            <a:pPr algn="ctr">
              <a:spcAft>
                <a:spcPts val="800"/>
              </a:spcAft>
            </a:pPr>
            <a:r>
              <a:rPr lang="pl-PL" sz="1000" i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Instytut Prasy i Wydawnictw Novum, Warszawa 1991</a:t>
            </a:r>
            <a:endParaRPr lang="pl-PL" sz="1000" i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Patrycja Regus | Miejskie Przedszkole Nr 18 w Zielonej Gór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849"/>
            <a:ext cx="476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  <a:alpha val="99000"/>
              </a:schemeClr>
            </a:gs>
            <a:gs pos="60000">
              <a:schemeClr val="accent1">
                <a:lumMod val="45000"/>
                <a:lumOff val="5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aśnienie w chmurce 8"/>
          <p:cNvSpPr/>
          <p:nvPr/>
        </p:nvSpPr>
        <p:spPr>
          <a:xfrm rot="20597230">
            <a:off x="2825504" y="1427949"/>
            <a:ext cx="2285502" cy="105045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bjaśnienie w chmurce 9"/>
          <p:cNvSpPr/>
          <p:nvPr/>
        </p:nvSpPr>
        <p:spPr>
          <a:xfrm rot="1590857">
            <a:off x="5307944" y="159037"/>
            <a:ext cx="1577590" cy="1236155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Objaśnienie w chmurce 10"/>
          <p:cNvSpPr/>
          <p:nvPr/>
        </p:nvSpPr>
        <p:spPr>
          <a:xfrm rot="21173826" flipH="1">
            <a:off x="609437" y="419544"/>
            <a:ext cx="2011781" cy="1363939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bjaśnienie w chmurce 11"/>
          <p:cNvSpPr/>
          <p:nvPr/>
        </p:nvSpPr>
        <p:spPr>
          <a:xfrm rot="12425015">
            <a:off x="1394335" y="3934634"/>
            <a:ext cx="1971073" cy="1301322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bjaśnienie w chmurce 12"/>
          <p:cNvSpPr/>
          <p:nvPr/>
        </p:nvSpPr>
        <p:spPr>
          <a:xfrm rot="1002048">
            <a:off x="5349188" y="1552545"/>
            <a:ext cx="1433944" cy="1025405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bjaśnienie w chmurce 13"/>
          <p:cNvSpPr/>
          <p:nvPr/>
        </p:nvSpPr>
        <p:spPr>
          <a:xfrm rot="10321331">
            <a:off x="3180141" y="4901854"/>
            <a:ext cx="1843388" cy="1446452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dwójna fala 27"/>
          <p:cNvSpPr/>
          <p:nvPr/>
        </p:nvSpPr>
        <p:spPr>
          <a:xfrm>
            <a:off x="2570248" y="2792831"/>
            <a:ext cx="3394971" cy="1175102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 rot="20279902">
            <a:off x="3058338" y="1698626"/>
            <a:ext cx="1953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omic Sans MS" panose="030F0702030302020204" pitchFamily="66" charset="0"/>
              </a:rPr>
              <a:t>odpowiedzialności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933917" y="2965734"/>
            <a:ext cx="266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CZEGO UCZY PRZEDSZKOLE?</a:t>
            </a:r>
          </a:p>
          <a:p>
            <a:pPr algn="ctr"/>
            <a:endParaRPr lang="pl-PL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476283" y="1860733"/>
            <a:ext cx="1953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omic Sans MS" panose="030F0702030302020204" pitchFamily="66" charset="0"/>
              </a:rPr>
              <a:t>współpracy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 rot="1499039">
            <a:off x="5333173" y="674270"/>
            <a:ext cx="1953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samodzielności</a:t>
            </a:r>
            <a:endParaRPr lang="pl-PL" sz="1600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3299207" y="5322525"/>
            <a:ext cx="1727956" cy="58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Nawiązywania kontaktów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1411890" y="4330036"/>
            <a:ext cx="1953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Przestrzegania zasad</a:t>
            </a:r>
            <a:endParaRPr lang="pl-PL" sz="1600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661307" y="706011"/>
            <a:ext cx="195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Pokazuje, jak funkcjonować </a:t>
            </a:r>
          </a:p>
          <a:p>
            <a:pPr algn="ctr"/>
            <a:r>
              <a:rPr lang="pl-PL" sz="1600" dirty="0" smtClean="0"/>
              <a:t>w grupie</a:t>
            </a:r>
            <a:endParaRPr lang="pl-PL" sz="1600" dirty="0"/>
          </a:p>
        </p:txBody>
      </p:sp>
      <p:sp>
        <p:nvSpPr>
          <p:cNvPr id="27" name="Objaśnienie w chmurce 26"/>
          <p:cNvSpPr/>
          <p:nvPr/>
        </p:nvSpPr>
        <p:spPr>
          <a:xfrm rot="2599627">
            <a:off x="6332312" y="2333137"/>
            <a:ext cx="1752744" cy="1611755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/>
          <p:cNvSpPr txBox="1"/>
          <p:nvPr/>
        </p:nvSpPr>
        <p:spPr>
          <a:xfrm>
            <a:off x="6476401" y="2575063"/>
            <a:ext cx="1545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Stymuluje rozwój ruchowy dziecka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sp>
        <p:nvSpPr>
          <p:cNvPr id="29" name="Objaśnienie w chmurce 28"/>
          <p:cNvSpPr/>
          <p:nvPr/>
        </p:nvSpPr>
        <p:spPr>
          <a:xfrm rot="19335822" flipH="1">
            <a:off x="7808" y="2335744"/>
            <a:ext cx="2033991" cy="1528235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/>
          <p:cNvSpPr txBox="1"/>
          <p:nvPr/>
        </p:nvSpPr>
        <p:spPr>
          <a:xfrm>
            <a:off x="284080" y="2632450"/>
            <a:ext cx="1519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Przygotowuje dziecko do nauki </a:t>
            </a:r>
          </a:p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w szkole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sp>
        <p:nvSpPr>
          <p:cNvPr id="30" name="Objaśnienie w chmurce 29"/>
          <p:cNvSpPr/>
          <p:nvPr/>
        </p:nvSpPr>
        <p:spPr>
          <a:xfrm rot="12677250">
            <a:off x="126767" y="5056159"/>
            <a:ext cx="2174980" cy="167669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/>
          <p:cNvSpPr txBox="1"/>
          <p:nvPr/>
        </p:nvSpPr>
        <p:spPr>
          <a:xfrm>
            <a:off x="384675" y="5283480"/>
            <a:ext cx="1543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Rozwija </a:t>
            </a:r>
          </a:p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u dziecka wyobraźnię </a:t>
            </a:r>
          </a:p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i kreatywność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sp>
        <p:nvSpPr>
          <p:cNvPr id="31" name="Objaśnienie w chmurce 30"/>
          <p:cNvSpPr/>
          <p:nvPr/>
        </p:nvSpPr>
        <p:spPr>
          <a:xfrm rot="21232879" flipV="1">
            <a:off x="5435546" y="4478385"/>
            <a:ext cx="2629631" cy="168828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/>
          <p:cNvSpPr txBox="1"/>
          <p:nvPr/>
        </p:nvSpPr>
        <p:spPr>
          <a:xfrm>
            <a:off x="5758695" y="4761734"/>
            <a:ext cx="2126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Stwarza dziecku okazje do poznawania świata </a:t>
            </a:r>
          </a:p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i zdobywania wiedzy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sp>
        <p:nvSpPr>
          <p:cNvPr id="32" name="Objaśnienie w chmurce 31"/>
          <p:cNvSpPr/>
          <p:nvPr/>
        </p:nvSpPr>
        <p:spPr>
          <a:xfrm>
            <a:off x="3042428" y="-45975"/>
            <a:ext cx="1867206" cy="1219062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/>
          <p:cNvSpPr txBox="1"/>
          <p:nvPr/>
        </p:nvSpPr>
        <p:spPr>
          <a:xfrm>
            <a:off x="3089070" y="143836"/>
            <a:ext cx="155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Kształtuje </a:t>
            </a:r>
          </a:p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i rozwija umysł dziecka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sp>
        <p:nvSpPr>
          <p:cNvPr id="34" name="Objaśnienie w chmurce 33"/>
          <p:cNvSpPr/>
          <p:nvPr/>
        </p:nvSpPr>
        <p:spPr>
          <a:xfrm rot="2050832">
            <a:off x="7190132" y="813878"/>
            <a:ext cx="1792396" cy="1390048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 tekstowe 23"/>
          <p:cNvSpPr txBox="1"/>
          <p:nvPr/>
        </p:nvSpPr>
        <p:spPr>
          <a:xfrm>
            <a:off x="7351604" y="1044071"/>
            <a:ext cx="1502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omic Sans MS" panose="030F0702030302020204" pitchFamily="66" charset="0"/>
              </a:rPr>
              <a:t>Rozwija kompetencje językowe</a:t>
            </a:r>
            <a:endParaRPr lang="pl-PL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6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5524943"/>
            <a:ext cx="6042912" cy="1059788"/>
          </a:xfrm>
          <a:prstGeom prst="rect">
            <a:avLst/>
          </a:prstGeom>
          <a:ln>
            <a:noFill/>
          </a:ln>
          <a:effectLst>
            <a:softEdge rad="1397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399" y="304800"/>
            <a:ext cx="6347713" cy="1320800"/>
          </a:xfrm>
        </p:spPr>
        <p:txBody>
          <a:bodyPr/>
          <a:lstStyle/>
          <a:p>
            <a:pPr algn="ctr"/>
            <a:r>
              <a:rPr lang="pl-PL" b="1" u="sng" dirty="0" smtClean="0">
                <a:latin typeface="Comic Sans MS" panose="030F0702030302020204" pitchFamily="66" charset="0"/>
              </a:rPr>
              <a:t>ADAPTACJA</a:t>
            </a:r>
            <a:endParaRPr lang="pl-PL" b="1" u="sng" dirty="0"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127883"/>
            <a:ext cx="6347714" cy="444116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b="1" dirty="0">
                <a:latin typeface="Comic Sans MS" panose="030F0702030302020204" pitchFamily="66" charset="0"/>
              </a:rPr>
              <a:t>Adaptację w przedszkolu rozumie się jako proces przystosowania się małego dziecka do nowego otoczenia </a:t>
            </a:r>
            <a:r>
              <a:rPr lang="pl-PL" b="1" dirty="0" smtClean="0">
                <a:latin typeface="Comic Sans MS" panose="030F0702030302020204" pitchFamily="66" charset="0"/>
              </a:rPr>
              <a:t>społecznego, do nowej sytuacji i warunków. </a:t>
            </a:r>
            <a:r>
              <a:rPr lang="pl-PL" b="1" dirty="0">
                <a:latin typeface="Comic Sans MS" panose="030F0702030302020204" pitchFamily="66" charset="0"/>
              </a:rPr>
              <a:t>Wyrazem adaptacji dziecka jest umiejętność zaspokojenia potrzeb własnych w nowym środowisku. </a:t>
            </a:r>
            <a:r>
              <a:rPr lang="pl-PL" b="1" dirty="0" smtClean="0">
                <a:latin typeface="Comic Sans MS" panose="030F0702030302020204" pitchFamily="66" charset="0"/>
              </a:rPr>
              <a:t>Przedszkole jest miejscem, w którym dziecko zdobywa swoje pierwsze doświadczenia. Bardzo ważne jest by te doświadczenia przebiegały w atmosferze wzajemnego zrozumienia i poczucia bezpieczeństwa. W </a:t>
            </a:r>
            <a:r>
              <a:rPr lang="pl-PL" b="1" dirty="0">
                <a:latin typeface="Comic Sans MS" panose="030F0702030302020204" pitchFamily="66" charset="0"/>
              </a:rPr>
              <a:t>wyniku tego procesu </a:t>
            </a:r>
            <a:r>
              <a:rPr lang="pl-PL" b="1" dirty="0" smtClean="0">
                <a:latin typeface="Comic Sans MS" panose="030F0702030302020204" pitchFamily="66" charset="0"/>
              </a:rPr>
              <a:t>następuje </a:t>
            </a:r>
            <a:r>
              <a:rPr lang="pl-PL" b="1" dirty="0">
                <a:latin typeface="Comic Sans MS" panose="030F0702030302020204" pitchFamily="66" charset="0"/>
              </a:rPr>
              <a:t>równowaga między potrzebami dziecka, a warunkami otoczenia.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210475"/>
            <a:ext cx="6347713" cy="1320800"/>
          </a:xfrm>
        </p:spPr>
        <p:txBody>
          <a:bodyPr/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Adaptacja </a:t>
            </a:r>
            <a:br>
              <a:rPr lang="pl-PL" dirty="0" smtClean="0">
                <a:latin typeface="Comic Sans MS" panose="030F0702030302020204" pitchFamily="66" charset="0"/>
              </a:rPr>
            </a:br>
            <a:r>
              <a:rPr lang="pl-PL" dirty="0" smtClean="0">
                <a:latin typeface="Comic Sans MS" panose="030F0702030302020204" pitchFamily="66" charset="0"/>
              </a:rPr>
              <a:t>– Jak pomóc sobie i dziecku?</a:t>
            </a:r>
            <a:endParaRPr lang="pl-PL" dirty="0">
              <a:latin typeface="Comic Sans MS" panose="030F0702030302020204" pitchFamily="66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2238119" y="1294275"/>
            <a:ext cx="3090672" cy="576262"/>
          </a:xfrm>
        </p:spPr>
        <p:txBody>
          <a:bodyPr/>
          <a:lstStyle/>
          <a:p>
            <a:pPr algn="ctr"/>
            <a:r>
              <a:rPr lang="pl-PL" i="1" u="sng" dirty="0" smtClean="0">
                <a:latin typeface="Comic Sans MS" panose="030F0702030302020204" pitchFamily="66" charset="0"/>
              </a:rPr>
              <a:t>Krótkie pożegnania</a:t>
            </a:r>
            <a:endParaRPr lang="pl-PL" i="1" u="sng" dirty="0">
              <a:latin typeface="Comic Sans MS" panose="030F0702030302020204" pitchFamily="66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642506"/>
            <a:ext cx="2819400" cy="21753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598" y="1870537"/>
            <a:ext cx="3090672" cy="3304117"/>
          </a:xfrm>
        </p:spPr>
        <p:txBody>
          <a:bodyPr/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pomaga?</a:t>
            </a:r>
          </a:p>
          <a:p>
            <a:pPr algn="ctr"/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Rozmowę z dzieckiem przeprowadzaj w domu,</a:t>
            </a: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Pożegnaj się jeden raz,</a:t>
            </a:r>
          </a:p>
          <a:p>
            <a:pPr algn="ctr">
              <a:buBlip>
                <a:blip r:embed="rId3"/>
              </a:buBlip>
            </a:pPr>
            <a:r>
              <a:rPr lang="pl-PL" dirty="0">
                <a:latin typeface="Comic Sans MS" panose="030F0702030302020204" pitchFamily="66" charset="0"/>
              </a:rPr>
              <a:t>Szybko opuść </a:t>
            </a:r>
            <a:r>
              <a:rPr lang="pl-PL" dirty="0" smtClean="0">
                <a:latin typeface="Comic Sans MS" panose="030F0702030302020204" pitchFamily="66" charset="0"/>
              </a:rPr>
              <a:t>salę</a:t>
            </a:r>
            <a:r>
              <a:rPr lang="pl-PL" dirty="0">
                <a:latin typeface="Comic Sans MS" panose="030F0702030302020204" pitchFamily="66" charset="0"/>
              </a:rPr>
              <a:t>,</a:t>
            </a:r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Nie poganiaj dziecka.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4"/>
          </p:nvPr>
        </p:nvSpPr>
        <p:spPr>
          <a:xfrm>
            <a:off x="3866639" y="1870537"/>
            <a:ext cx="3090672" cy="3304117"/>
          </a:xfrm>
        </p:spPr>
        <p:txBody>
          <a:bodyPr/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utrudnia?</a:t>
            </a:r>
          </a:p>
          <a:p>
            <a:pPr marL="0" indent="0" algn="ctr">
              <a:buNone/>
            </a:pPr>
            <a:endParaRPr lang="pl-PL" dirty="0">
              <a:latin typeface="Comic Sans MS" panose="030F0702030302020204" pitchFamily="66" charset="0"/>
            </a:endParaRP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Długie rozmowy przed salą,</a:t>
            </a: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Kilkukrotne żegnanie dziecka,</a:t>
            </a:r>
          </a:p>
          <a:p>
            <a:pPr algn="ctr">
              <a:buBlip>
                <a:blip r:embed="rId3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Stanie w drzwiach </a:t>
            </a:r>
            <a:br>
              <a:rPr lang="pl-PL" dirty="0" smtClean="0">
                <a:latin typeface="Comic Sans MS" panose="030F0702030302020204" pitchFamily="66" charset="0"/>
              </a:rPr>
            </a:br>
            <a:r>
              <a:rPr lang="pl-PL" dirty="0" smtClean="0">
                <a:latin typeface="Comic Sans MS" panose="030F0702030302020204" pitchFamily="66" charset="0"/>
              </a:rPr>
              <a:t>i obserwowanie dziecka.</a:t>
            </a:r>
          </a:p>
          <a:p>
            <a:pPr>
              <a:buBlip>
                <a:blip r:embed="rId3"/>
              </a:buBlip>
            </a:pPr>
            <a:endParaRPr lang="pl-PL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8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8" y="374810"/>
            <a:ext cx="6347713" cy="1320800"/>
          </a:xfrm>
        </p:spPr>
        <p:txBody>
          <a:bodyPr/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Adaptacja </a:t>
            </a:r>
            <a:br>
              <a:rPr lang="pl-PL" dirty="0">
                <a:latin typeface="Comic Sans MS" panose="030F0702030302020204" pitchFamily="66" charset="0"/>
              </a:rPr>
            </a:br>
            <a:r>
              <a:rPr lang="pl-PL" dirty="0">
                <a:latin typeface="Comic Sans MS" panose="030F0702030302020204" pitchFamily="66" charset="0"/>
              </a:rPr>
              <a:t>– Jak pomóc sobie i dziecku?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38118" y="1524000"/>
            <a:ext cx="3090672" cy="576262"/>
          </a:xfrm>
        </p:spPr>
        <p:txBody>
          <a:bodyPr/>
          <a:lstStyle/>
          <a:p>
            <a:pPr algn="ctr"/>
            <a:r>
              <a:rPr lang="pl-PL" i="1" u="sng" dirty="0" smtClean="0">
                <a:latin typeface="Comic Sans MS" panose="030F0702030302020204" pitchFamily="66" charset="0"/>
              </a:rPr>
              <a:t>Rutyna</a:t>
            </a:r>
            <a:endParaRPr lang="pl-PL" i="1" u="sng" dirty="0">
              <a:latin typeface="Comic Sans MS" panose="030F0702030302020204" pitchFamily="66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2986" y="2209800"/>
            <a:ext cx="3090672" cy="3304117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pomaga?</a:t>
            </a:r>
          </a:p>
          <a:p>
            <a:pPr marL="0" indent="0" algn="ctr">
              <a:buNone/>
            </a:pPr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Ustal z dzieckiem sposób pożegnania                   i stosuj go codziennie,</a:t>
            </a:r>
          </a:p>
          <a:p>
            <a:pPr algn="ctr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Rutyna pozwala dziecku powoli nabierać kontroli nad sytuacją, a rodzicowi kontroli nad czasem potrzebnym na pożegnanie.</a:t>
            </a:r>
          </a:p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866639" y="2209799"/>
            <a:ext cx="3090672" cy="3304117"/>
          </a:xfrm>
        </p:spPr>
        <p:txBody>
          <a:bodyPr/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utrudnia?</a:t>
            </a:r>
          </a:p>
          <a:p>
            <a:pPr marL="0" indent="0" algn="ctr">
              <a:buNone/>
            </a:pPr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Chaos i pośpiech, który pojawia się podczas porannego roztargnienia i pośpiechu do pracy.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454" y="4500070"/>
            <a:ext cx="2981577" cy="202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61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381000"/>
            <a:ext cx="6347713" cy="1320800"/>
          </a:xfrm>
        </p:spPr>
        <p:txBody>
          <a:bodyPr/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Adaptacja </a:t>
            </a:r>
            <a:br>
              <a:rPr lang="pl-PL" dirty="0">
                <a:latin typeface="Comic Sans MS" panose="030F0702030302020204" pitchFamily="66" charset="0"/>
              </a:rPr>
            </a:br>
            <a:r>
              <a:rPr lang="pl-PL" dirty="0">
                <a:latin typeface="Comic Sans MS" panose="030F0702030302020204" pitchFamily="66" charset="0"/>
              </a:rPr>
              <a:t>– Jak pomóc sobie i dziecku?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41237" y="1757561"/>
            <a:ext cx="4724401" cy="576262"/>
          </a:xfrm>
        </p:spPr>
        <p:txBody>
          <a:bodyPr/>
          <a:lstStyle/>
          <a:p>
            <a:r>
              <a:rPr lang="pl-PL" i="1" u="sng" dirty="0" smtClean="0">
                <a:latin typeface="Comic Sans MS" panose="030F0702030302020204" pitchFamily="66" charset="0"/>
              </a:rPr>
              <a:t>Pozytywne komunikaty</a:t>
            </a:r>
            <a:endParaRPr lang="pl-PL" i="1" u="sng" dirty="0">
              <a:latin typeface="Comic Sans MS" panose="030F0702030302020204" pitchFamily="66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pomaga?</a:t>
            </a:r>
          </a:p>
          <a:p>
            <a:pPr marL="0" indent="0" algn="ctr">
              <a:buNone/>
            </a:pPr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Radosny pewny głos,</a:t>
            </a:r>
          </a:p>
          <a:p>
            <a:pPr algn="ctr">
              <a:buBlip>
                <a:blip r:embed="rId2"/>
              </a:buBlip>
            </a:pPr>
            <a:r>
              <a:rPr lang="pl-PL" dirty="0">
                <a:latin typeface="Comic Sans MS" panose="030F0702030302020204" pitchFamily="66" charset="0"/>
              </a:rPr>
              <a:t>U</a:t>
            </a:r>
            <a:r>
              <a:rPr lang="pl-PL" dirty="0" smtClean="0">
                <a:latin typeface="Comic Sans MS" panose="030F0702030302020204" pitchFamily="66" charset="0"/>
              </a:rPr>
              <a:t>śmiech rodzica, </a:t>
            </a:r>
          </a:p>
          <a:p>
            <a:pPr algn="ctr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Miłe słowo, życzenie miłego dnia, czy dobrej zabawy.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279661"/>
            <a:ext cx="2445162" cy="15783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Comic Sans MS" panose="030F0702030302020204" pitchFamily="66" charset="0"/>
              </a:rPr>
              <a:t>Co utrudnia?</a:t>
            </a:r>
          </a:p>
          <a:p>
            <a:pPr marL="0" indent="0" algn="ctr">
              <a:buNone/>
            </a:pPr>
            <a:endParaRPr lang="pl-PL" dirty="0" smtClean="0">
              <a:latin typeface="Comic Sans MS" panose="030F0702030302020204" pitchFamily="66" charset="0"/>
            </a:endParaRPr>
          </a:p>
          <a:p>
            <a:pPr algn="ctr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Współczucie, żal                       i strach w głosie rodzica,</a:t>
            </a:r>
          </a:p>
          <a:p>
            <a:pPr algn="ctr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Słowa współczucia, np. „Przykro mi, ale muszę iść” – to sugeruje, że dziecko znajduje się                w przedszkolu za karę.</a:t>
            </a:r>
          </a:p>
          <a:p>
            <a:pPr>
              <a:buBlip>
                <a:blip r:embed="rId2"/>
              </a:buBlip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93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1620</TotalTime>
  <Words>1756</Words>
  <Application>Microsoft Office PowerPoint</Application>
  <PresentationFormat>Pokaz na ekranie (4:3)</PresentationFormat>
  <Paragraphs>225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6" baseType="lpstr">
      <vt:lpstr>Arial</vt:lpstr>
      <vt:lpstr>Calibri</vt:lpstr>
      <vt:lpstr>Comic Sans MS</vt:lpstr>
      <vt:lpstr>Times New Roman</vt:lpstr>
      <vt:lpstr>Trebuchet MS</vt:lpstr>
      <vt:lpstr>Wingdings</vt:lpstr>
      <vt:lpstr>Wingdings 3</vt:lpstr>
      <vt:lpstr>Faseta</vt:lpstr>
      <vt:lpstr>PRZEDSZKOLE NR 2  W ŁĘCZYCY</vt:lpstr>
      <vt:lpstr>Prezentacja programu PowerPoint</vt:lpstr>
      <vt:lpstr>NASZE MOTTO:</vt:lpstr>
      <vt:lpstr>Prezentacja programu PowerPoint</vt:lpstr>
      <vt:lpstr>Prezentacja programu PowerPoint</vt:lpstr>
      <vt:lpstr>ADAPTACJA</vt:lpstr>
      <vt:lpstr>Adaptacja  – Jak pomóc sobie i dziecku?</vt:lpstr>
      <vt:lpstr>Adaptacja  – Jak pomóc sobie i dziecku?</vt:lpstr>
      <vt:lpstr>Adaptacja  – Jak pomóc sobie i dziecku?</vt:lpstr>
      <vt:lpstr>Adaptacja  – Jak pomóc sobie i dziecku?</vt:lpstr>
      <vt:lpstr>Adaptacja  – Jak pomóc sobie i dziecku?</vt:lpstr>
      <vt:lpstr>Adaptacja  – Jak pomóc sobie i dziecku?</vt:lpstr>
      <vt:lpstr>Ważne z perspektywy każdego dziecka</vt:lpstr>
      <vt:lpstr>GDY RODZIC NIEPOKOI  SIĘ O...</vt:lpstr>
      <vt:lpstr>Prezentacja programu PowerPoint</vt:lpstr>
      <vt:lpstr>Prezentacja programu PowerPoint</vt:lpstr>
      <vt:lpstr>Prezentacja programu PowerPoint</vt:lpstr>
      <vt:lpstr>Prezentacja programu PowerPoint</vt:lpstr>
      <vt:lpstr> Ramowy rozkład dnia w Przedszkolu Nr 2 dla dzieci 4-6 -latków</vt:lpstr>
      <vt:lpstr>Prezentacja programu PowerPoint</vt:lpstr>
      <vt:lpstr>Prezentacja programu PowerPoint</vt:lpstr>
      <vt:lpstr>Wyprawka dla dzieci</vt:lpstr>
      <vt:lpstr>Prezentacja programu PowerPoint</vt:lpstr>
      <vt:lpstr>Prezentacja programu PowerPoint</vt:lpstr>
      <vt:lpstr>Prezentacja programu PowerPoint</vt:lpstr>
      <vt:lpstr>Prezentacja programu PowerPoint</vt:lpstr>
      <vt:lpstr> Tel.  24 721 03 52</vt:lpstr>
      <vt:lpstr>ŹRÓDŁA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ułatwić dziecku start w przedszkolu</dc:title>
  <dc:creator>Anna Zabielska</dc:creator>
  <cp:lastModifiedBy>Przedszkole nr 2</cp:lastModifiedBy>
  <cp:revision>101</cp:revision>
  <dcterms:created xsi:type="dcterms:W3CDTF">2020-08-14T08:53:14Z</dcterms:created>
  <dcterms:modified xsi:type="dcterms:W3CDTF">2024-08-09T11:15:55Z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2020-06-23T00:00:00Z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2020-08-14T00:00:00Z</vt:filetime>
  </property>
</Properties>
</file>